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494" r:id="rId1"/>
  </p:sldMasterIdLst>
  <p:sldIdLst>
    <p:sldId id="292" r:id="rId2"/>
    <p:sldId id="266" r:id="rId3"/>
    <p:sldId id="274" r:id="rId4"/>
    <p:sldId id="275" r:id="rId5"/>
    <p:sldId id="272" r:id="rId6"/>
    <p:sldId id="276" r:id="rId7"/>
    <p:sldId id="282" r:id="rId8"/>
    <p:sldId id="277" r:id="rId9"/>
    <p:sldId id="278" r:id="rId10"/>
    <p:sldId id="294" r:id="rId11"/>
    <p:sldId id="293" r:id="rId12"/>
    <p:sldId id="284" r:id="rId13"/>
    <p:sldId id="295" r:id="rId14"/>
    <p:sldId id="285" r:id="rId15"/>
    <p:sldId id="291" r:id="rId16"/>
    <p:sldId id="280" r:id="rId17"/>
    <p:sldId id="281" r:id="rId18"/>
    <p:sldId id="289"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67" autoAdjust="0"/>
  </p:normalViewPr>
  <p:slideViewPr>
    <p:cSldViewPr snapToGrid="0" snapToObjects="1">
      <p:cViewPr varScale="1">
        <p:scale>
          <a:sx n="98" d="100"/>
          <a:sy n="98"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CF68F3-C4DC-BB4D-91A3-F3B94E7D12FA}" type="datetimeFigureOut">
              <a:rPr lang="it-IT" smtClean="0"/>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38857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CF68F3-C4DC-BB4D-91A3-F3B94E7D12FA}" type="datetimeFigureOut">
              <a:rPr lang="it-IT" smtClean="0"/>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200069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CF68F3-C4DC-BB4D-91A3-F3B94E7D12FA}" type="datetimeFigureOut">
              <a:rPr lang="it-IT" smtClean="0"/>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11851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CF68F3-C4DC-BB4D-91A3-F3B94E7D12FA}" type="datetimeFigureOut">
              <a:rPr lang="it-IT" smtClean="0"/>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130727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CF68F3-C4DC-BB4D-91A3-F3B94E7D12FA}" type="datetimeFigureOut">
              <a:rPr lang="it-IT" smtClean="0"/>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27402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CF68F3-C4DC-BB4D-91A3-F3B94E7D12FA}" type="datetimeFigureOut">
              <a:rPr lang="it-IT" smtClean="0"/>
              <a:t>08/04/2016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231965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CF68F3-C4DC-BB4D-91A3-F3B94E7D12FA}" type="datetimeFigureOut">
              <a:rPr lang="it-IT" smtClean="0"/>
              <a:t>08/04/2016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300493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CF68F3-C4DC-BB4D-91A3-F3B94E7D12FA}" type="datetimeFigureOut">
              <a:rPr lang="it-IT" smtClean="0"/>
              <a:t>08/04/2016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427743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CF68F3-C4DC-BB4D-91A3-F3B94E7D12FA}" type="datetimeFigureOut">
              <a:rPr lang="it-IT" smtClean="0"/>
              <a:t>08/04/2016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121256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CF68F3-C4DC-BB4D-91A3-F3B94E7D12FA}" type="datetimeFigureOut">
              <a:rPr lang="it-IT" smtClean="0"/>
              <a:t>08/04/2016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411091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CF68F3-C4DC-BB4D-91A3-F3B94E7D12FA}" type="datetimeFigureOut">
              <a:rPr lang="it-IT" smtClean="0"/>
              <a:t>08/04/2016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AD4449-59C0-404C-8CCF-0F2D3CF4FC1D}" type="slidenum">
              <a:rPr lang="it-IT" smtClean="0"/>
              <a:t>‹N›</a:t>
            </a:fld>
            <a:endParaRPr lang="it-IT"/>
          </a:p>
        </p:txBody>
      </p:sp>
    </p:spTree>
    <p:extLst>
      <p:ext uri="{BB962C8B-B14F-4D97-AF65-F5344CB8AC3E}">
        <p14:creationId xmlns:p14="http://schemas.microsoft.com/office/powerpoint/2010/main" val="392126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F68F3-C4DC-BB4D-91A3-F3B94E7D12FA}" type="datetimeFigureOut">
              <a:rPr lang="it-IT" smtClean="0"/>
              <a:t>08/04/2016</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AD4449-59C0-404C-8CCF-0F2D3CF4FC1D}" type="slidenum">
              <a:rPr lang="it-IT" smtClean="0"/>
              <a:t>‹N›</a:t>
            </a:fld>
            <a:endParaRPr lang="it-IT"/>
          </a:p>
        </p:txBody>
      </p:sp>
    </p:spTree>
    <p:extLst>
      <p:ext uri="{BB962C8B-B14F-4D97-AF65-F5344CB8AC3E}">
        <p14:creationId xmlns:p14="http://schemas.microsoft.com/office/powerpoint/2010/main" val="141751388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odicedeontologico-cnf.it/GM/2014-20.pdf"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odicedeontologico-cnf.it/?p=3247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videontologia.it/"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odicedeontologico-cnf.it/?p=30183"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66228" t="1299" r="745"/>
          <a:stretch/>
        </p:blipFill>
        <p:spPr>
          <a:xfrm>
            <a:off x="705677" y="282102"/>
            <a:ext cx="3020017" cy="6377705"/>
          </a:xfrm>
          <a:prstGeom prst="rect">
            <a:avLst/>
          </a:prstGeom>
        </p:spPr>
      </p:pic>
      <p:sp>
        <p:nvSpPr>
          <p:cNvPr id="5" name="Titolo 4"/>
          <p:cNvSpPr>
            <a:spLocks noGrp="1"/>
          </p:cNvSpPr>
          <p:nvPr>
            <p:ph type="title"/>
          </p:nvPr>
        </p:nvSpPr>
        <p:spPr>
          <a:xfrm>
            <a:off x="4217362" y="1573957"/>
            <a:ext cx="3817685" cy="1325563"/>
          </a:xfrm>
        </p:spPr>
        <p:txBody>
          <a:bodyPr>
            <a:normAutofit fontScale="90000"/>
          </a:bodyPr>
          <a:lstStyle/>
          <a:p>
            <a:r>
              <a:rPr lang="it-IT" dirty="0" smtClean="0"/>
              <a:t/>
            </a:r>
            <a:br>
              <a:rPr lang="it-IT" dirty="0" smtClean="0"/>
            </a:br>
            <a:r>
              <a:rPr lang="it-IT" dirty="0"/>
              <a:t/>
            </a:r>
            <a:br>
              <a:rPr lang="it-IT" dirty="0"/>
            </a:br>
            <a:endParaRPr lang="it-IT" dirty="0"/>
          </a:p>
        </p:txBody>
      </p:sp>
      <p:pic>
        <p:nvPicPr>
          <p:cNvPr id="1026" name="9b816084-938c-4cf4-8deb-f5387d37c605" descr="21406D1C-8739-4E86-9715-DBFB039B765B"/>
          <p:cNvPicPr>
            <a:picLocks noChangeAspect="1" noChangeArrowheads="1"/>
          </p:cNvPicPr>
          <p:nvPr/>
        </p:nvPicPr>
        <p:blipFill rotWithShape="1">
          <a:blip r:embed="rId3">
            <a:extLst>
              <a:ext uri="{28A0092B-C50C-407E-A947-70E740481C1C}">
                <a14:useLocalDpi xmlns:a14="http://schemas.microsoft.com/office/drawing/2010/main" val="0"/>
              </a:ext>
            </a:extLst>
          </a:blip>
          <a:srcRect l="1699" t="59820" r="67735" b="6710"/>
          <a:stretch/>
        </p:blipFill>
        <p:spPr bwMode="auto">
          <a:xfrm>
            <a:off x="4217362" y="2610638"/>
            <a:ext cx="4508349" cy="348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235" y="520813"/>
            <a:ext cx="3673812" cy="1836906"/>
          </a:xfrm>
          <a:prstGeom prst="rect">
            <a:avLst/>
          </a:prstGeom>
        </p:spPr>
      </p:pic>
    </p:spTree>
    <p:extLst>
      <p:ext uri="{BB962C8B-B14F-4D97-AF65-F5344CB8AC3E}">
        <p14:creationId xmlns:p14="http://schemas.microsoft.com/office/powerpoint/2010/main" val="367887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63" y="1889700"/>
            <a:ext cx="7979364" cy="2298057"/>
          </a:xfrm>
          <a:prstGeom prst="rect">
            <a:avLst/>
          </a:prstGeom>
        </p:spPr>
      </p:pic>
      <p:sp>
        <p:nvSpPr>
          <p:cNvPr id="4" name="CasellaDiTesto 3"/>
          <p:cNvSpPr txBox="1"/>
          <p:nvPr/>
        </p:nvSpPr>
        <p:spPr>
          <a:xfrm>
            <a:off x="826851" y="4426085"/>
            <a:ext cx="6614809" cy="584775"/>
          </a:xfrm>
          <a:prstGeom prst="rect">
            <a:avLst/>
          </a:prstGeom>
          <a:noFill/>
        </p:spPr>
        <p:txBody>
          <a:bodyPr wrap="square" rtlCol="0">
            <a:spAutoFit/>
          </a:bodyPr>
          <a:lstStyle/>
          <a:p>
            <a:pPr algn="ctr"/>
            <a:r>
              <a:rPr lang="it-IT" sz="3200" dirty="0" smtClean="0">
                <a:solidFill>
                  <a:schemeClr val="accent5">
                    <a:lumMod val="50000"/>
                  </a:schemeClr>
                </a:solidFill>
              </a:rPr>
              <a:t>La giurisprudenza del CNF</a:t>
            </a:r>
            <a:endParaRPr lang="it-IT" sz="3200" dirty="0">
              <a:solidFill>
                <a:schemeClr val="accent5">
                  <a:lumMod val="50000"/>
                </a:schemeClr>
              </a:solidFill>
            </a:endParaRPr>
          </a:p>
        </p:txBody>
      </p:sp>
      <p:pic>
        <p:nvPicPr>
          <p:cNvPr id="5" name="Picture 2" descr="cid:image002.jpg@01D0DE70.611D2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07131" y="6260195"/>
            <a:ext cx="7417838"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ttangolo 6"/>
          <p:cNvSpPr/>
          <p:nvPr/>
        </p:nvSpPr>
        <p:spPr>
          <a:xfrm>
            <a:off x="2554256" y="339996"/>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 name="Rettangolo 2"/>
          <p:cNvSpPr/>
          <p:nvPr/>
        </p:nvSpPr>
        <p:spPr>
          <a:xfrm>
            <a:off x="7722957" y="6192720"/>
            <a:ext cx="1309974" cy="253916"/>
          </a:xfrm>
          <a:prstGeom prst="rect">
            <a:avLst/>
          </a:prstGeom>
        </p:spPr>
        <p:txBody>
          <a:bodyPr wrap="none">
            <a:spAutoFit/>
          </a:bodyPr>
          <a:lstStyle/>
          <a:p>
            <a:r>
              <a:rPr lang="it-IT" sz="1050" b="1" dirty="0">
                <a:solidFill>
                  <a:schemeClr val="accent2">
                    <a:lumMod val="50000"/>
                  </a:schemeClr>
                </a:solidFill>
              </a:rPr>
              <a:t>Avv. Patrizia Corona</a:t>
            </a:r>
            <a:endParaRPr lang="it-IT" sz="1050" b="1" dirty="0">
              <a:solidFill>
                <a:schemeClr val="accent2">
                  <a:lumMod val="50000"/>
                </a:schemeClr>
              </a:solidFill>
            </a:endParaRPr>
          </a:p>
        </p:txBody>
      </p:sp>
    </p:spTree>
    <p:extLst>
      <p:ext uri="{BB962C8B-B14F-4D97-AF65-F5344CB8AC3E}">
        <p14:creationId xmlns:p14="http://schemas.microsoft.com/office/powerpoint/2010/main" val="384781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48" y="652772"/>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554256" y="766277"/>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174948" y="5706836"/>
            <a:ext cx="7417838"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 name="CasellaDiTesto 5"/>
          <p:cNvSpPr txBox="1"/>
          <p:nvPr/>
        </p:nvSpPr>
        <p:spPr>
          <a:xfrm>
            <a:off x="7725053" y="5628547"/>
            <a:ext cx="1418947" cy="253916"/>
          </a:xfrm>
          <a:prstGeom prst="rect">
            <a:avLst/>
          </a:prstGeom>
          <a:noFill/>
        </p:spPr>
        <p:txBody>
          <a:bodyPr wrap="square" rtlCol="0">
            <a:spAutoFit/>
          </a:bodyPr>
          <a:lstStyle/>
          <a:p>
            <a:r>
              <a:rPr lang="it-IT" sz="1050" b="1" dirty="0">
                <a:solidFill>
                  <a:schemeClr val="accent2">
                    <a:lumMod val="50000"/>
                  </a:schemeClr>
                </a:solidFill>
              </a:rPr>
              <a:t>Avv. Patrizia Corona</a:t>
            </a:r>
          </a:p>
        </p:txBody>
      </p:sp>
      <p:sp>
        <p:nvSpPr>
          <p:cNvPr id="9" name="Rettangolo 8"/>
          <p:cNvSpPr/>
          <p:nvPr/>
        </p:nvSpPr>
        <p:spPr>
          <a:xfrm>
            <a:off x="928900" y="1439694"/>
            <a:ext cx="7047782" cy="3877985"/>
          </a:xfrm>
          <a:prstGeom prst="rect">
            <a:avLst/>
          </a:prstGeom>
        </p:spPr>
        <p:txBody>
          <a:bodyPr wrap="square">
            <a:spAutoFit/>
          </a:bodyPr>
          <a:lstStyle/>
          <a:p>
            <a:pPr algn="ctr"/>
            <a:r>
              <a:rPr lang="it-IT" sz="2400" b="1" dirty="0">
                <a:solidFill>
                  <a:schemeClr val="accent5">
                    <a:lumMod val="50000"/>
                  </a:schemeClr>
                </a:solidFill>
              </a:rPr>
              <a:t>Non sussiste rapporto di specialità </a:t>
            </a:r>
            <a:endParaRPr lang="it-IT" sz="2400" b="1" dirty="0" smtClean="0">
              <a:solidFill>
                <a:schemeClr val="accent5">
                  <a:lumMod val="50000"/>
                </a:schemeClr>
              </a:solidFill>
            </a:endParaRPr>
          </a:p>
          <a:p>
            <a:pPr algn="ctr"/>
            <a:r>
              <a:rPr lang="it-IT" sz="2400" b="1" dirty="0" smtClean="0">
                <a:solidFill>
                  <a:schemeClr val="accent5">
                    <a:lumMod val="50000"/>
                  </a:schemeClr>
                </a:solidFill>
              </a:rPr>
              <a:t>tra </a:t>
            </a:r>
            <a:r>
              <a:rPr lang="it-IT" sz="2400" b="1" dirty="0">
                <a:solidFill>
                  <a:schemeClr val="accent5">
                    <a:lumMod val="50000"/>
                  </a:schemeClr>
                </a:solidFill>
              </a:rPr>
              <a:t>fra gli artt. 20 e 53 del codice deontologico </a:t>
            </a:r>
          </a:p>
          <a:p>
            <a:endParaRPr lang="it-IT" dirty="0" smtClean="0"/>
          </a:p>
          <a:p>
            <a:r>
              <a:rPr lang="it-IT" dirty="0" smtClean="0"/>
              <a:t>giacché </a:t>
            </a:r>
            <a:r>
              <a:rPr lang="it-IT" dirty="0"/>
              <a:t>il secondo delimita l’ambito etico nel quale devono estrinsecarsi i rapporti fra avvocati e magistrati, richiamando, al riguardo, i principi generali della pari dignità e del reciproco rispetto, mentre il primo individua una specifica violazione dei canoni comportamentali anzidetti, che potrebbe essere commessa per il tramite della scrittura, sia in giudizio che al di fuori del medesimo, sicché, in presenza dei necessari presupposti di fatto, l’utilizzo delle “espressioni sconvenienti ed offensive negli scritti in giudizio” ben può comportare </a:t>
            </a:r>
            <a:r>
              <a:rPr lang="it-IT" dirty="0" err="1"/>
              <a:t>comportare</a:t>
            </a:r>
            <a:r>
              <a:rPr lang="it-IT" dirty="0"/>
              <a:t> la violazione di entrambe le norme.</a:t>
            </a:r>
          </a:p>
          <a:p>
            <a:pPr algn="just"/>
            <a:r>
              <a:rPr lang="it-IT" dirty="0">
                <a:hlinkClick r:id="rId3"/>
              </a:rPr>
              <a:t>Consiglio Nazionale </a:t>
            </a:r>
            <a:r>
              <a:rPr lang="it-IT" dirty="0" smtClean="0">
                <a:hlinkClick r:id="rId3"/>
              </a:rPr>
              <a:t>Forense, </a:t>
            </a:r>
            <a:r>
              <a:rPr lang="it-IT" dirty="0">
                <a:hlinkClick r:id="rId3"/>
              </a:rPr>
              <a:t>sentenza del 21 febbraio 2014, n. 20</a:t>
            </a:r>
            <a:endParaRPr lang="it-IT" dirty="0">
              <a:effectLst/>
            </a:endParaRPr>
          </a:p>
        </p:txBody>
      </p:sp>
    </p:spTree>
    <p:extLst>
      <p:ext uri="{BB962C8B-B14F-4D97-AF65-F5344CB8AC3E}">
        <p14:creationId xmlns:p14="http://schemas.microsoft.com/office/powerpoint/2010/main" val="4109940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5911" y="1196944"/>
            <a:ext cx="6993516" cy="5016758"/>
          </a:xfrm>
          <a:prstGeom prst="rect">
            <a:avLst/>
          </a:prstGeom>
        </p:spPr>
        <p:txBody>
          <a:bodyPr wrap="square">
            <a:spAutoFit/>
          </a:bodyPr>
          <a:lstStyle/>
          <a:p>
            <a:endParaRPr lang="it-IT"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it-IT" sz="2800" b="1" dirty="0">
                <a:hlinkClick r:id="rId2"/>
              </a:rPr>
              <a:t>Il diritto-dovere di difesa non giustifica l’uso di espressioni sconvenienti ed </a:t>
            </a:r>
            <a:r>
              <a:rPr lang="it-IT" sz="2800" b="1" dirty="0" smtClean="0">
                <a:hlinkClick r:id="rId2"/>
              </a:rPr>
              <a:t>offensive</a:t>
            </a:r>
            <a:endParaRPr lang="it-IT" sz="2800" b="1" dirty="0" smtClean="0"/>
          </a:p>
          <a:p>
            <a:endParaRPr lang="it-IT" sz="2800" dirty="0"/>
          </a:p>
          <a:p>
            <a:pPr algn="just"/>
            <a:r>
              <a:rPr lang="it-IT" dirty="0" err="1"/>
              <a:t>Benche</a:t>
            </a:r>
            <a:r>
              <a:rPr lang="it-IT" dirty="0"/>
              <a:t>´ l’avvocato possa e debba utilizzare fermezza e toni accesi nel sostenere la difesa della parte assistita o nel criticare e contrastare le decisioni impugnate, tale potere/dovere trova un</a:t>
            </a:r>
            <a:r>
              <a:rPr lang="it-IT" dirty="0">
                <a:solidFill>
                  <a:srgbClr val="FF0000"/>
                </a:solidFill>
              </a:rPr>
              <a:t> limite nei doveri di </a:t>
            </a:r>
            <a:r>
              <a:rPr lang="it-IT" dirty="0" err="1">
                <a:solidFill>
                  <a:srgbClr val="FF0000"/>
                </a:solidFill>
              </a:rPr>
              <a:t>probita`</a:t>
            </a:r>
            <a:r>
              <a:rPr lang="it-IT" dirty="0">
                <a:solidFill>
                  <a:srgbClr val="FF0000"/>
                </a:solidFill>
              </a:rPr>
              <a:t> e </a:t>
            </a:r>
            <a:r>
              <a:rPr lang="it-IT" dirty="0" err="1">
                <a:solidFill>
                  <a:srgbClr val="FF0000"/>
                </a:solidFill>
              </a:rPr>
              <a:t>lealta</a:t>
            </a:r>
            <a:r>
              <a:rPr lang="it-IT" dirty="0">
                <a:solidFill>
                  <a:srgbClr val="FF0000"/>
                </a:solidFill>
              </a:rPr>
              <a:t>`, </a:t>
            </a:r>
            <a:r>
              <a:rPr lang="it-IT" dirty="0"/>
              <a:t>i quali non gli consentono di trascendere in comportamenti non improntati a correttezza e prudenza, se non anche offensivi, che ledono la </a:t>
            </a:r>
            <a:r>
              <a:rPr lang="it-IT" dirty="0" err="1"/>
              <a:t>dignita`</a:t>
            </a:r>
            <a:r>
              <a:rPr lang="it-IT" dirty="0"/>
              <a:t> della professione, giacché la </a:t>
            </a:r>
            <a:r>
              <a:rPr lang="it-IT" dirty="0" err="1"/>
              <a:t>liberta`</a:t>
            </a:r>
            <a:r>
              <a:rPr lang="it-IT" dirty="0"/>
              <a:t> che viene riconosciuta alla difesa della parte non </a:t>
            </a:r>
            <a:r>
              <a:rPr lang="it-IT" dirty="0" err="1"/>
              <a:t>puo`</a:t>
            </a:r>
            <a:r>
              <a:rPr lang="it-IT" dirty="0"/>
              <a:t> mai tradursi in una licenza ad utilizzare forme espressive sconvenienti e offensive nella dialettica processuale, con le altre parti e il giudice, ma deve invece rispettare i vincoli imposti dai doveri di correttezza e decoro </a:t>
            </a:r>
          </a:p>
          <a:p>
            <a:endParaRPr lang="it-IT"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ttangolo 6"/>
          <p:cNvSpPr/>
          <p:nvPr/>
        </p:nvSpPr>
        <p:spPr>
          <a:xfrm>
            <a:off x="209938" y="6408106"/>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8" name="Picture 2" descr="cid:image002.jpg@01D0DE70.611D2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7484851" y="6302151"/>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149621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89114"/>
            <a:ext cx="4991368" cy="2807645"/>
          </a:xfrm>
          <a:prstGeom prst="rect">
            <a:avLst/>
          </a:prstGeom>
        </p:spPr>
      </p:pic>
      <p:sp>
        <p:nvSpPr>
          <p:cNvPr id="3" name="CasellaDiTesto 2"/>
          <p:cNvSpPr txBox="1"/>
          <p:nvPr/>
        </p:nvSpPr>
        <p:spPr>
          <a:xfrm>
            <a:off x="1219200" y="1566153"/>
            <a:ext cx="4423152" cy="1200329"/>
          </a:xfrm>
          <a:prstGeom prst="rect">
            <a:avLst/>
          </a:prstGeom>
          <a:noFill/>
        </p:spPr>
        <p:txBody>
          <a:bodyPr wrap="square" rtlCol="0">
            <a:spAutoFit/>
          </a:bodyPr>
          <a:lstStyle/>
          <a:p>
            <a:r>
              <a:rPr lang="it-IT" sz="3600" dirty="0" smtClean="0">
                <a:solidFill>
                  <a:srgbClr val="FF0000"/>
                </a:solidFill>
              </a:rPr>
              <a:t>Una parola di troppo……. </a:t>
            </a:r>
            <a:endParaRPr lang="it-IT" sz="3600" dirty="0">
              <a:solidFill>
                <a:srgbClr val="FF0000"/>
              </a:solidFill>
            </a:endParaRPr>
          </a:p>
        </p:txBody>
      </p:sp>
      <p:sp>
        <p:nvSpPr>
          <p:cNvPr id="4" name="Rettangolo 3"/>
          <p:cNvSpPr/>
          <p:nvPr/>
        </p:nvSpPr>
        <p:spPr>
          <a:xfrm>
            <a:off x="4387174" y="819836"/>
            <a:ext cx="2821022" cy="646331"/>
          </a:xfrm>
          <a:prstGeom prst="rect">
            <a:avLst/>
          </a:prstGeom>
        </p:spPr>
        <p:txBody>
          <a:bodyPr wrap="square">
            <a:spAutoFit/>
          </a:bodyPr>
          <a:lstStyle/>
          <a:p>
            <a:r>
              <a:rPr lang="it-IT" b="1" dirty="0" err="1" smtClean="0">
                <a:solidFill>
                  <a:srgbClr val="EA610B"/>
                </a:solidFill>
                <a:hlinkClick r:id="rId3"/>
              </a:rPr>
              <a:t>viDEONTOLOGIA</a:t>
            </a:r>
            <a:endParaRPr lang="it-IT" b="1" dirty="0">
              <a:solidFill>
                <a:srgbClr val="EA610B"/>
              </a:solidFill>
            </a:endParaRPr>
          </a:p>
          <a:p>
            <a:r>
              <a:rPr lang="it-IT" dirty="0">
                <a:solidFill>
                  <a:srgbClr val="EA610B"/>
                </a:solidFill>
              </a:rPr>
              <a:t>casi pratici per immagini</a:t>
            </a:r>
            <a:endParaRPr lang="it-IT" dirty="0">
              <a:solidFill>
                <a:srgbClr val="EA610B"/>
              </a:solidFill>
              <a:effectLst/>
            </a:endParaRPr>
          </a:p>
        </p:txBody>
      </p:sp>
      <p:sp>
        <p:nvSpPr>
          <p:cNvPr id="5" name="Rettangolo 4"/>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Picture 2" descr="cid:image002.jpg@01D0DE70.611D2D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83" y="294070"/>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63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92772" y="960901"/>
            <a:ext cx="6905297" cy="1027076"/>
          </a:xfrm>
          <a:prstGeom prst="rect">
            <a:avLst/>
          </a:prstGeom>
        </p:spPr>
        <p:txBody>
          <a:bodyPr wrap="square">
            <a:spAutoFit/>
          </a:bodyPr>
          <a:lstStyle/>
          <a:p>
            <a:pPr>
              <a:lnSpc>
                <a:spcPts val="1800"/>
              </a:lnSpc>
              <a:spcAft>
                <a:spcPts val="800"/>
              </a:spcAft>
            </a:pPr>
            <a:endParaRPr lang="it-IT"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it-IT"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ESPRESSIONI SCONVENIENTI O OFFENSIVE</a:t>
            </a:r>
          </a:p>
          <a:p>
            <a:pPr algn="ctr">
              <a:lnSpc>
                <a:spcPts val="1800"/>
              </a:lnSpc>
              <a:spcAft>
                <a:spcPts val="800"/>
              </a:spcAft>
            </a:pPr>
            <a:r>
              <a:rPr lang="it-IT"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casistica</a:t>
            </a:r>
            <a:endParaRPr lang="it-IT"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3452984" y="2406818"/>
            <a:ext cx="5039263" cy="3554819"/>
          </a:xfrm>
          <a:prstGeom prst="rect">
            <a:avLst/>
          </a:prstGeom>
        </p:spPr>
        <p:txBody>
          <a:bodyPr wrap="square">
            <a:spAutoFit/>
          </a:bodyPr>
          <a:lstStyle/>
          <a:p>
            <a:pPr algn="just">
              <a:lnSpc>
                <a:spcPts val="1800"/>
              </a:lnSpc>
              <a:spcAft>
                <a:spcPts val="800"/>
              </a:spcAft>
            </a:pPr>
            <a:endParaRPr lang="it-IT" b="1" kern="1800" dirty="0" smtClean="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endParaRPr>
          </a:p>
          <a:p>
            <a:pPr algn="just">
              <a:lnSpc>
                <a:spcPts val="1800"/>
              </a:lnSpc>
              <a:spcAft>
                <a:spcPts val="800"/>
              </a:spcAft>
            </a:pPr>
            <a:r>
              <a:rPr lang="it-IT" sz="2000" b="1" kern="1800" dirty="0" smtClean="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rPr>
              <a:t>La “</a:t>
            </a:r>
            <a:r>
              <a:rPr lang="it-IT" sz="2000" b="1" kern="18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rPr>
              <a:t>letterarietà” </a:t>
            </a:r>
            <a:r>
              <a:rPr lang="it-IT" sz="2000" b="1" kern="1800" dirty="0" smtClean="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rPr>
              <a:t>dell’espressione</a:t>
            </a:r>
          </a:p>
          <a:p>
            <a:pPr algn="just">
              <a:lnSpc>
                <a:spcPts val="1800"/>
              </a:lnSpc>
              <a:spcAft>
                <a:spcPts val="800"/>
              </a:spcAft>
            </a:pPr>
            <a:r>
              <a:rPr lang="it-IT" sz="2000" b="1" kern="1800" dirty="0" smtClean="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rPr>
              <a:t> </a:t>
            </a:r>
            <a:r>
              <a:rPr lang="it-IT" sz="2000" b="1" kern="18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rPr>
              <a:t>sconveniente o offensiva </a:t>
            </a:r>
          </a:p>
          <a:p>
            <a:pPr algn="just">
              <a:lnSpc>
                <a:spcPts val="1800"/>
              </a:lnSpc>
              <a:spcAft>
                <a:spcPts val="800"/>
              </a:spcAft>
            </a:pPr>
            <a:endParaRPr lang="it-IT" sz="2000" b="1" kern="18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hlinkClick r:id="rId2"/>
            </a:endParaRPr>
          </a:p>
          <a:p>
            <a:pPr algn="just">
              <a:lnSpc>
                <a:spcPts val="1800"/>
              </a:lnSpc>
              <a:spcAft>
                <a:spcPts val="800"/>
              </a:spcAft>
            </a:pPr>
            <a:endParaRPr lang="it-IT" sz="2000" b="1" u="sng" kern="1800" dirty="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hlinkClick r:id="rId2"/>
            </a:endParaRPr>
          </a:p>
          <a:p>
            <a:pPr algn="just">
              <a:lnSpc>
                <a:spcPts val="1800"/>
              </a:lnSpc>
              <a:spcAft>
                <a:spcPts val="800"/>
              </a:spcAft>
            </a:pPr>
            <a:r>
              <a:rPr lang="it-IT" sz="2000" b="1" u="sng" kern="1800" dirty="0" smtClea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hlinkClick r:id="rId2"/>
              </a:rPr>
              <a:t>L</a:t>
            </a:r>
            <a:r>
              <a:rPr lang="it-IT" sz="2000" b="1" u="sng" kern="1800" dirty="0" smtClea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a critica del provvedimento impugnato</a:t>
            </a:r>
          </a:p>
          <a:p>
            <a:pPr algn="just">
              <a:lnSpc>
                <a:spcPts val="1800"/>
              </a:lnSpc>
              <a:spcAft>
                <a:spcPts val="800"/>
              </a:spcAft>
            </a:pPr>
            <a:endParaRPr lang="it-IT" sz="2000" b="1" kern="18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ts val="1800"/>
              </a:lnSpc>
              <a:spcAft>
                <a:spcPts val="800"/>
              </a:spcAft>
            </a:pPr>
            <a:endParaRPr lang="it-IT" sz="2000" b="1" u="sng" kern="1800" dirty="0" smtClea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ts val="1800"/>
              </a:lnSpc>
              <a:spcAft>
                <a:spcPts val="800"/>
              </a:spcAft>
            </a:pPr>
            <a:r>
              <a:rPr lang="it-IT" sz="2000" b="1" u="sng" kern="1800" dirty="0" smtClean="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L’operatività della c.d. immunità giudiziaria</a:t>
            </a:r>
          </a:p>
          <a:p>
            <a:pPr algn="just">
              <a:lnSpc>
                <a:spcPts val="1800"/>
              </a:lnSpc>
              <a:spcAft>
                <a:spcPts val="800"/>
              </a:spcAft>
            </a:pPr>
            <a:endParaRPr lang="it-IT" sz="2000" b="1" kern="18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6" name="Rettangolo 5"/>
          <p:cNvSpPr/>
          <p:nvPr/>
        </p:nvSpPr>
        <p:spPr>
          <a:xfrm>
            <a:off x="2547259" y="384041"/>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ttangolo 6"/>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8" name="Picture 2" descr="cid:image002.jpg@01D0DE70.611D2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7580371" y="6253513"/>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13" y="3077589"/>
            <a:ext cx="2857500" cy="1714500"/>
          </a:xfrm>
          <a:prstGeom prst="rect">
            <a:avLst/>
          </a:prstGeom>
        </p:spPr>
      </p:pic>
    </p:spTree>
    <p:extLst>
      <p:ext uri="{BB962C8B-B14F-4D97-AF65-F5344CB8AC3E}">
        <p14:creationId xmlns:p14="http://schemas.microsoft.com/office/powerpoint/2010/main" val="189353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 name="CasellaDiTesto 5"/>
          <p:cNvSpPr txBox="1"/>
          <p:nvPr/>
        </p:nvSpPr>
        <p:spPr>
          <a:xfrm>
            <a:off x="7627776" y="6221168"/>
            <a:ext cx="1389764" cy="253916"/>
          </a:xfrm>
          <a:prstGeom prst="rect">
            <a:avLst/>
          </a:prstGeom>
          <a:noFill/>
        </p:spPr>
        <p:txBody>
          <a:bodyPr wrap="square" rtlCol="0">
            <a:spAutoFit/>
          </a:bodyPr>
          <a:lstStyle/>
          <a:p>
            <a:r>
              <a:rPr lang="it-IT" sz="1050" b="1" dirty="0">
                <a:solidFill>
                  <a:schemeClr val="accent2">
                    <a:lumMod val="50000"/>
                  </a:schemeClr>
                </a:solidFill>
              </a:rPr>
              <a:t>Avv. Patrizia Corona</a:t>
            </a:r>
          </a:p>
        </p:txBody>
      </p:sp>
      <p:pic>
        <p:nvPicPr>
          <p:cNvPr id="7" name="Picture 2" descr="COMUNITARIO e INTERNAZION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212" y="1265800"/>
            <a:ext cx="2360211" cy="156364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186774" y="3105835"/>
            <a:ext cx="6585626" cy="1384995"/>
          </a:xfrm>
          <a:prstGeom prst="rect">
            <a:avLst/>
          </a:prstGeom>
        </p:spPr>
        <p:txBody>
          <a:bodyPr wrap="square">
            <a:spAutoFit/>
          </a:bodyPr>
          <a:lstStyle/>
          <a:p>
            <a:pPr algn="ctr"/>
            <a:r>
              <a:rPr lang="it-IT" sz="2800" b="1" dirty="0">
                <a:solidFill>
                  <a:schemeClr val="accent1">
                    <a:lumMod val="75000"/>
                  </a:schemeClr>
                </a:solidFill>
              </a:rPr>
              <a:t>Nessuna libertà d’espressione </a:t>
            </a:r>
            <a:endParaRPr lang="it-IT" sz="2800" b="1" dirty="0" smtClean="0">
              <a:solidFill>
                <a:schemeClr val="accent1">
                  <a:lumMod val="75000"/>
                </a:schemeClr>
              </a:solidFill>
            </a:endParaRPr>
          </a:p>
          <a:p>
            <a:pPr algn="ctr"/>
            <a:r>
              <a:rPr lang="it-IT" sz="2800" b="1" dirty="0" smtClean="0">
                <a:solidFill>
                  <a:schemeClr val="accent1">
                    <a:lumMod val="75000"/>
                  </a:schemeClr>
                </a:solidFill>
              </a:rPr>
              <a:t>per </a:t>
            </a:r>
            <a:r>
              <a:rPr lang="it-IT" sz="2800" b="1" dirty="0">
                <a:solidFill>
                  <a:schemeClr val="accent1">
                    <a:lumMod val="75000"/>
                  </a:schemeClr>
                </a:solidFill>
              </a:rPr>
              <a:t>il legale che offende un </a:t>
            </a:r>
            <a:r>
              <a:rPr lang="it-IT" sz="2800" b="1" dirty="0" smtClean="0">
                <a:solidFill>
                  <a:schemeClr val="accent1">
                    <a:lumMod val="75000"/>
                  </a:schemeClr>
                </a:solidFill>
              </a:rPr>
              <a:t>giudice</a:t>
            </a:r>
          </a:p>
          <a:p>
            <a:pPr algn="ctr"/>
            <a:r>
              <a:rPr lang="it-IT" sz="2800" b="1" dirty="0" smtClean="0">
                <a:solidFill>
                  <a:schemeClr val="accent1">
                    <a:lumMod val="75000"/>
                  </a:schemeClr>
                </a:solidFill>
              </a:rPr>
              <a:t> </a:t>
            </a:r>
            <a:r>
              <a:rPr lang="it-IT" sz="2800" b="1" dirty="0">
                <a:solidFill>
                  <a:schemeClr val="accent1">
                    <a:lumMod val="75000"/>
                  </a:schemeClr>
                </a:solidFill>
              </a:rPr>
              <a:t>per qualsiasi motivo</a:t>
            </a:r>
            <a:endParaRPr lang="it-IT" sz="2800" dirty="0">
              <a:solidFill>
                <a:schemeClr val="accent1">
                  <a:lumMod val="75000"/>
                </a:schemeClr>
              </a:solidFill>
            </a:endParaRPr>
          </a:p>
        </p:txBody>
      </p:sp>
      <p:sp>
        <p:nvSpPr>
          <p:cNvPr id="8" name="Rettangolo 7"/>
          <p:cNvSpPr/>
          <p:nvPr/>
        </p:nvSpPr>
        <p:spPr>
          <a:xfrm>
            <a:off x="2286000" y="4722938"/>
            <a:ext cx="4599849" cy="369332"/>
          </a:xfrm>
          <a:prstGeom prst="rect">
            <a:avLst/>
          </a:prstGeom>
        </p:spPr>
        <p:txBody>
          <a:bodyPr wrap="none">
            <a:spAutoFit/>
          </a:bodyPr>
          <a:lstStyle/>
          <a:p>
            <a:r>
              <a:rPr lang="it-IT" dirty="0">
                <a:solidFill>
                  <a:srgbClr val="FF0000"/>
                </a:solidFill>
              </a:rPr>
              <a:t>CEDU, sez. IV,  Peruzzi c. Italia il 30 giugno 2015</a:t>
            </a:r>
          </a:p>
        </p:txBody>
      </p:sp>
    </p:spTree>
    <p:extLst>
      <p:ext uri="{BB962C8B-B14F-4D97-AF65-F5344CB8AC3E}">
        <p14:creationId xmlns:p14="http://schemas.microsoft.com/office/powerpoint/2010/main" val="475372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84733" y="1143232"/>
            <a:ext cx="6521985" cy="4524315"/>
          </a:xfrm>
          <a:prstGeom prst="rect">
            <a:avLst/>
          </a:prstGeom>
        </p:spPr>
        <p:txBody>
          <a:bodyPr wrap="square">
            <a:spAutoFit/>
          </a:bodyPr>
          <a:lstStyle/>
          <a:p>
            <a:pPr marL="285750" indent="-285750" algn="just">
              <a:buFont typeface="Wingdings" panose="05000000000000000000" pitchFamily="2" charset="2"/>
              <a:buChar char="Ø"/>
            </a:pPr>
            <a:r>
              <a:rPr lang="it-IT" dirty="0">
                <a:solidFill>
                  <a:schemeClr val="accent1">
                    <a:lumMod val="75000"/>
                  </a:schemeClr>
                </a:solidFill>
              </a:rPr>
              <a:t>nel bilanciamento degli interessi </a:t>
            </a:r>
            <a:r>
              <a:rPr lang="it-IT" dirty="0">
                <a:solidFill>
                  <a:srgbClr val="FF0000"/>
                </a:solidFill>
              </a:rPr>
              <a:t>deve </a:t>
            </a:r>
            <a:r>
              <a:rPr lang="it-IT" dirty="0" smtClean="0">
                <a:solidFill>
                  <a:srgbClr val="FF0000"/>
                </a:solidFill>
              </a:rPr>
              <a:t>essere  </a:t>
            </a:r>
            <a:r>
              <a:rPr lang="it-IT" dirty="0">
                <a:solidFill>
                  <a:srgbClr val="FF0000"/>
                </a:solidFill>
              </a:rPr>
              <a:t>prioritariamente difeso l’onore della magistratura</a:t>
            </a:r>
            <a:r>
              <a:rPr lang="it-IT" dirty="0">
                <a:solidFill>
                  <a:schemeClr val="accent1">
                    <a:lumMod val="75000"/>
                  </a:schemeClr>
                </a:solidFill>
              </a:rPr>
              <a:t>, «sotto cui è ricondotta la nozione che i tribunali sono istituzioni preposte ad amministrare la giustizia, tutelare i diritti e le libertà fondamentali e risolvere le controversie</a:t>
            </a:r>
            <a:r>
              <a:rPr lang="it-IT" dirty="0" smtClean="0">
                <a:solidFill>
                  <a:schemeClr val="accent1">
                    <a:lumMod val="75000"/>
                  </a:schemeClr>
                </a:solidFill>
              </a:rPr>
              <a:t>;</a:t>
            </a:r>
          </a:p>
          <a:p>
            <a:pPr marL="285750" indent="-285750" algn="just">
              <a:buFont typeface="Wingdings" panose="05000000000000000000" pitchFamily="2" charset="2"/>
              <a:buChar char="Ø"/>
            </a:pPr>
            <a:endParaRPr lang="it-IT" dirty="0">
              <a:solidFill>
                <a:schemeClr val="accent1">
                  <a:lumMod val="75000"/>
                </a:schemeClr>
              </a:solidFill>
            </a:endParaRPr>
          </a:p>
          <a:p>
            <a:pPr marL="285750" indent="-285750" algn="just">
              <a:buFont typeface="Wingdings" panose="05000000000000000000" pitchFamily="2" charset="2"/>
              <a:buChar char="Ø"/>
            </a:pPr>
            <a:endParaRPr lang="it-IT" dirty="0" smtClean="0">
              <a:solidFill>
                <a:schemeClr val="accent1">
                  <a:lumMod val="75000"/>
                </a:schemeClr>
              </a:solidFill>
            </a:endParaRPr>
          </a:p>
          <a:p>
            <a:pPr marL="285750" indent="-285750" algn="just">
              <a:buFont typeface="Wingdings" panose="05000000000000000000" pitchFamily="2" charset="2"/>
              <a:buChar char="Ø"/>
            </a:pPr>
            <a:endParaRPr lang="it-IT" dirty="0" smtClean="0">
              <a:solidFill>
                <a:schemeClr val="accent1">
                  <a:lumMod val="75000"/>
                </a:schemeClr>
              </a:solidFill>
            </a:endParaRPr>
          </a:p>
          <a:p>
            <a:pPr marL="285750" indent="-285750" algn="just">
              <a:buFont typeface="Wingdings" panose="05000000000000000000" pitchFamily="2" charset="2"/>
              <a:buChar char="Ø"/>
            </a:pPr>
            <a:endParaRPr lang="it-IT" dirty="0">
              <a:solidFill>
                <a:schemeClr val="accent1">
                  <a:lumMod val="75000"/>
                </a:schemeClr>
              </a:solidFill>
            </a:endParaRPr>
          </a:p>
          <a:p>
            <a:pPr marL="285750" indent="-285750" algn="just">
              <a:buFont typeface="Wingdings" panose="05000000000000000000" pitchFamily="2" charset="2"/>
              <a:buChar char="Ø"/>
            </a:pPr>
            <a:r>
              <a:rPr lang="it-IT" dirty="0" smtClean="0">
                <a:solidFill>
                  <a:schemeClr val="accent1">
                    <a:lumMod val="75000"/>
                  </a:schemeClr>
                </a:solidFill>
              </a:rPr>
              <a:t>lo </a:t>
            </a:r>
            <a:r>
              <a:rPr lang="it-IT" dirty="0">
                <a:solidFill>
                  <a:schemeClr val="accent1">
                    <a:lumMod val="75000"/>
                  </a:schemeClr>
                </a:solidFill>
              </a:rPr>
              <a:t>status speciale degli avvocati dà loro una posizione centrale nell'amministrazione della giustizia come intermediari tra il pubblico e i tribunali, giustificando le </a:t>
            </a:r>
            <a:r>
              <a:rPr lang="it-IT" dirty="0">
                <a:solidFill>
                  <a:srgbClr val="FF0000"/>
                </a:solidFill>
              </a:rPr>
              <a:t>restrizioni al diritto di critica connesse a doveri di deontologia professionale</a:t>
            </a:r>
            <a:r>
              <a:rPr lang="it-IT" dirty="0">
                <a:solidFill>
                  <a:schemeClr val="accent1">
                    <a:lumMod val="75000"/>
                  </a:schemeClr>
                </a:solidFill>
              </a:rPr>
              <a:t>: deve contribuire alla buona amministrazione della giustizia ed a ispirare la fiducia della gente in queste istituzioni e nel loro ruolo di garantirla</a:t>
            </a:r>
          </a:p>
        </p:txBody>
      </p:sp>
      <p:sp>
        <p:nvSpPr>
          <p:cNvPr id="3" name="Rettangolo 2"/>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7484851" y="6272968"/>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267909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05080" y="1206142"/>
            <a:ext cx="8229600" cy="4247317"/>
          </a:xfrm>
          <a:prstGeom prst="rect">
            <a:avLst/>
          </a:prstGeom>
        </p:spPr>
        <p:txBody>
          <a:bodyPr wrap="square">
            <a:spAutoFit/>
          </a:bodyPr>
          <a:lstStyle/>
          <a:p>
            <a:pPr algn="r"/>
            <a:r>
              <a:rPr lang="it-IT" dirty="0">
                <a:solidFill>
                  <a:schemeClr val="accent1">
                    <a:lumMod val="75000"/>
                  </a:schemeClr>
                </a:solidFill>
              </a:rPr>
              <a:t>GRAND CHAMBER CASO MORICE C.FRANCIA</a:t>
            </a:r>
            <a:br>
              <a:rPr lang="it-IT" dirty="0">
                <a:solidFill>
                  <a:schemeClr val="accent1">
                    <a:lumMod val="75000"/>
                  </a:schemeClr>
                </a:solidFill>
              </a:rPr>
            </a:br>
            <a:r>
              <a:rPr lang="it-IT" dirty="0">
                <a:solidFill>
                  <a:schemeClr val="accent1">
                    <a:lumMod val="75000"/>
                  </a:schemeClr>
                </a:solidFill>
              </a:rPr>
              <a:t>23 APRILE 2015, </a:t>
            </a:r>
            <a:br>
              <a:rPr lang="it-IT" dirty="0">
                <a:solidFill>
                  <a:schemeClr val="accent1">
                    <a:lumMod val="75000"/>
                  </a:schemeClr>
                </a:solidFill>
              </a:rPr>
            </a:br>
            <a:r>
              <a:rPr lang="it-IT" i="1" dirty="0">
                <a:solidFill>
                  <a:schemeClr val="accent1">
                    <a:lumMod val="75000"/>
                  </a:schemeClr>
                </a:solidFill>
              </a:rPr>
              <a:t>RAPPORTO AVVOCATI E GIUDICI- DIFFAMAZIONE- </a:t>
            </a:r>
            <a:endParaRPr lang="it-IT" i="1" dirty="0" smtClean="0">
              <a:solidFill>
                <a:schemeClr val="accent1">
                  <a:lumMod val="75000"/>
                </a:schemeClr>
              </a:solidFill>
            </a:endParaRPr>
          </a:p>
          <a:p>
            <a:pPr algn="r"/>
            <a:r>
              <a:rPr lang="it-IT" i="1" dirty="0" smtClean="0">
                <a:solidFill>
                  <a:schemeClr val="accent1">
                    <a:lumMod val="75000"/>
                  </a:schemeClr>
                </a:solidFill>
              </a:rPr>
              <a:t>CONTRASTO </a:t>
            </a:r>
            <a:r>
              <a:rPr lang="it-IT" i="1" dirty="0">
                <a:solidFill>
                  <a:schemeClr val="accent1">
                    <a:lumMod val="75000"/>
                  </a:schemeClr>
                </a:solidFill>
              </a:rPr>
              <a:t>SULLA LIBERTÀ </a:t>
            </a:r>
            <a:r>
              <a:rPr lang="it-IT" i="1" dirty="0" smtClean="0">
                <a:solidFill>
                  <a:schemeClr val="accent1">
                    <a:lumMod val="75000"/>
                  </a:schemeClr>
                </a:solidFill>
              </a:rPr>
              <a:t>D’ESPRESSIONE</a:t>
            </a:r>
            <a:r>
              <a:rPr lang="it-IT" i="1" dirty="0">
                <a:solidFill>
                  <a:schemeClr val="accent1">
                    <a:lumMod val="75000"/>
                  </a:schemeClr>
                </a:solidFill>
              </a:rPr>
              <a:t>.</a:t>
            </a:r>
            <a:r>
              <a:rPr lang="it-IT" dirty="0">
                <a:solidFill>
                  <a:schemeClr val="accent1">
                    <a:lumMod val="75000"/>
                  </a:schemeClr>
                </a:solidFill>
              </a:rPr>
              <a:t/>
            </a:r>
            <a:br>
              <a:rPr lang="it-IT" dirty="0">
                <a:solidFill>
                  <a:schemeClr val="accent1">
                    <a:lumMod val="75000"/>
                  </a:schemeClr>
                </a:solidFill>
              </a:rPr>
            </a:br>
            <a:r>
              <a:rPr lang="it-IT" b="1" dirty="0">
                <a:solidFill>
                  <a:schemeClr val="accent1">
                    <a:lumMod val="75000"/>
                  </a:schemeClr>
                </a:solidFill>
              </a:rPr>
              <a:t>Il giudice non può decidere sulla conferma della condanna per diffamazione del legale che lo censurò in una lettera al Guardasigilli, ripesa dai media. </a:t>
            </a:r>
            <a:endParaRPr lang="it-IT" b="1" dirty="0" smtClean="0">
              <a:solidFill>
                <a:schemeClr val="accent1">
                  <a:lumMod val="75000"/>
                </a:schemeClr>
              </a:solidFill>
            </a:endParaRPr>
          </a:p>
          <a:p>
            <a:pPr algn="r"/>
            <a:r>
              <a:rPr lang="it-IT" b="1" dirty="0" smtClean="0">
                <a:solidFill>
                  <a:schemeClr val="accent1">
                    <a:lumMod val="75000"/>
                  </a:schemeClr>
                </a:solidFill>
              </a:rPr>
              <a:t>Violata </a:t>
            </a:r>
            <a:r>
              <a:rPr lang="it-IT" b="1" dirty="0">
                <a:solidFill>
                  <a:schemeClr val="accent1">
                    <a:lumMod val="75000"/>
                  </a:schemeClr>
                </a:solidFill>
              </a:rPr>
              <a:t>la libertà d’opinione del legale.</a:t>
            </a:r>
            <a:r>
              <a:rPr lang="it-IT" dirty="0">
                <a:solidFill>
                  <a:schemeClr val="accent1">
                    <a:lumMod val="75000"/>
                  </a:schemeClr>
                </a:solidFill>
              </a:rPr>
              <a:t/>
            </a:r>
            <a:br>
              <a:rPr lang="it-IT" dirty="0">
                <a:solidFill>
                  <a:schemeClr val="accent1">
                    <a:lumMod val="75000"/>
                  </a:schemeClr>
                </a:solidFill>
              </a:rPr>
            </a:br>
            <a:endParaRPr lang="it-IT" dirty="0" smtClean="0">
              <a:solidFill>
                <a:schemeClr val="accent1">
                  <a:lumMod val="75000"/>
                </a:schemeClr>
              </a:solidFill>
            </a:endParaRPr>
          </a:p>
          <a:p>
            <a:pPr algn="r"/>
            <a:endParaRPr lang="it-IT" i="1" dirty="0">
              <a:solidFill>
                <a:schemeClr val="accent1">
                  <a:lumMod val="75000"/>
                </a:schemeClr>
              </a:solidFill>
            </a:endParaRPr>
          </a:p>
          <a:p>
            <a:pPr algn="just"/>
            <a:r>
              <a:rPr lang="it-IT" i="1" dirty="0" smtClean="0">
                <a:solidFill>
                  <a:schemeClr val="accent1">
                    <a:lumMod val="75000"/>
                  </a:schemeClr>
                </a:solidFill>
              </a:rPr>
              <a:t> </a:t>
            </a:r>
            <a:r>
              <a:rPr lang="it-IT" i="1" dirty="0">
                <a:solidFill>
                  <a:schemeClr val="accent1">
                    <a:lumMod val="75000"/>
                  </a:schemeClr>
                </a:solidFill>
              </a:rPr>
              <a:t>La condanna </a:t>
            </a:r>
            <a:r>
              <a:rPr lang="it-IT" i="1" dirty="0" smtClean="0">
                <a:solidFill>
                  <a:schemeClr val="accent1">
                    <a:lumMod val="75000"/>
                  </a:schemeClr>
                </a:solidFill>
              </a:rPr>
              <a:t>del legale è  dichiarata illegittima in quanto  </a:t>
            </a:r>
            <a:r>
              <a:rPr lang="it-IT" i="1" dirty="0">
                <a:solidFill>
                  <a:srgbClr val="FF0000"/>
                </a:solidFill>
              </a:rPr>
              <a:t>critiche espresse nello svolgimento del mandato,</a:t>
            </a:r>
            <a:r>
              <a:rPr lang="it-IT" i="1" dirty="0">
                <a:solidFill>
                  <a:schemeClr val="accent1">
                    <a:lumMod val="75000"/>
                  </a:schemeClr>
                </a:solidFill>
              </a:rPr>
              <a:t> «fondate su concrete basi fattuali» ed era di pubblico interesse far conoscere «il funzionamento della giustizia e gli sviluppi dell’inchiesta». Il legale è direttamente implicato in questo funzionamento, viste le sue mansioni di difensore, sì che il suo ruolo non è assimilabile a quello di un giornalista, mero testimone esterno incaricato d’informare il </a:t>
            </a:r>
            <a:r>
              <a:rPr lang="it-IT" i="1" dirty="0" smtClean="0">
                <a:solidFill>
                  <a:schemeClr val="accent1">
                    <a:lumMod val="75000"/>
                  </a:schemeClr>
                </a:solidFill>
              </a:rPr>
              <a:t>pubblico.</a:t>
            </a:r>
            <a:endParaRPr lang="it-IT" dirty="0">
              <a:solidFill>
                <a:schemeClr val="accent1">
                  <a:lumMod val="75000"/>
                </a:schemeClr>
              </a:solidFill>
            </a:endParaRPr>
          </a:p>
        </p:txBody>
      </p:sp>
      <p:sp>
        <p:nvSpPr>
          <p:cNvPr id="3" name="Rettangolo 2"/>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7621630" y="6527072"/>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78004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425" y="4802885"/>
            <a:ext cx="1475112" cy="1091583"/>
          </a:xfrm>
          <a:prstGeom prst="rect">
            <a:avLst/>
          </a:prstGeom>
        </p:spPr>
      </p:pic>
      <p:pic>
        <p:nvPicPr>
          <p:cNvPr id="5" name="Picture 2" descr="cid:image002.jpg@01D0DE70.611D2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45" y="792449"/>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554256" y="766277"/>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174948" y="5706836"/>
            <a:ext cx="7417838"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 name="CasellaDiTesto 5"/>
          <p:cNvSpPr txBox="1"/>
          <p:nvPr/>
        </p:nvSpPr>
        <p:spPr>
          <a:xfrm>
            <a:off x="7627775" y="5628547"/>
            <a:ext cx="1418947" cy="253916"/>
          </a:xfrm>
          <a:prstGeom prst="rect">
            <a:avLst/>
          </a:prstGeom>
          <a:noFill/>
        </p:spPr>
        <p:txBody>
          <a:bodyPr wrap="square" rtlCol="0">
            <a:spAutoFit/>
          </a:bodyPr>
          <a:lstStyle/>
          <a:p>
            <a:r>
              <a:rPr lang="it-IT" sz="1050" b="1" dirty="0">
                <a:solidFill>
                  <a:schemeClr val="accent2">
                    <a:lumMod val="50000"/>
                  </a:schemeClr>
                </a:solidFill>
              </a:rPr>
              <a:t>Avv. Patrizia Corona</a:t>
            </a:r>
          </a:p>
        </p:txBody>
      </p:sp>
      <p:sp>
        <p:nvSpPr>
          <p:cNvPr id="9" name="AutoShape 2" descr="Risultati immagini per rispett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75" y="1538287"/>
            <a:ext cx="6038850" cy="3781425"/>
          </a:xfrm>
          <a:prstGeom prst="rect">
            <a:avLst/>
          </a:prstGeom>
        </p:spPr>
      </p:pic>
    </p:spTree>
    <p:extLst>
      <p:ext uri="{BB962C8B-B14F-4D97-AF65-F5344CB8AC3E}">
        <p14:creationId xmlns:p14="http://schemas.microsoft.com/office/powerpoint/2010/main" val="764191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12" y="337349"/>
            <a:ext cx="8187753" cy="5794410"/>
          </a:xfrm>
          <a:prstGeom prst="rect">
            <a:avLst/>
          </a:prstGeom>
        </p:spPr>
      </p:pic>
    </p:spTree>
    <p:extLst>
      <p:ext uri="{BB962C8B-B14F-4D97-AF65-F5344CB8AC3E}">
        <p14:creationId xmlns:p14="http://schemas.microsoft.com/office/powerpoint/2010/main" val="81256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90517" y="3209181"/>
            <a:ext cx="4572000" cy="1292662"/>
          </a:xfrm>
          <a:prstGeom prst="rect">
            <a:avLst/>
          </a:prstGeom>
        </p:spPr>
        <p:txBody>
          <a:bodyPr>
            <a:spAutoFit/>
          </a:bodyPr>
          <a:lstStyle/>
          <a:p>
            <a:pPr algn="just"/>
            <a:r>
              <a:rPr lang="it-IT" sz="2400" i="1" dirty="0">
                <a:solidFill>
                  <a:srgbClr val="FF0000"/>
                </a:solidFill>
                <a:effectLst>
                  <a:outerShdw blurRad="38100" dist="38100" dir="2700000" algn="tl">
                    <a:srgbClr val="000000">
                      <a:alpha val="43137"/>
                    </a:srgbClr>
                  </a:outerShdw>
                </a:effectLst>
              </a:rPr>
              <a:t>assolve a una funzione </a:t>
            </a:r>
            <a:r>
              <a:rPr lang="it-IT" sz="2400" i="1" dirty="0" smtClean="0">
                <a:solidFill>
                  <a:srgbClr val="FF0000"/>
                </a:solidFill>
                <a:effectLst>
                  <a:outerShdw blurRad="38100" dist="38100" dir="2700000" algn="tl">
                    <a:srgbClr val="000000">
                      <a:alpha val="43137"/>
                    </a:srgbClr>
                  </a:outerShdw>
                </a:effectLst>
              </a:rPr>
              <a:t>pubblica</a:t>
            </a:r>
          </a:p>
          <a:p>
            <a:pPr algn="just"/>
            <a:r>
              <a:rPr lang="it-IT" dirty="0" smtClean="0"/>
              <a:t>non è  </a:t>
            </a:r>
            <a:r>
              <a:rPr lang="it-IT" dirty="0"/>
              <a:t>espres­sione di istanze corporative </a:t>
            </a:r>
            <a:r>
              <a:rPr lang="it-IT" dirty="0" smtClean="0"/>
              <a:t>, ma realizza la tutela di </a:t>
            </a:r>
            <a:r>
              <a:rPr lang="it-IT" dirty="0"/>
              <a:t>tutti i </a:t>
            </a:r>
            <a:r>
              <a:rPr lang="it-IT" dirty="0" smtClean="0"/>
              <a:t>cittadini al </a:t>
            </a:r>
            <a:r>
              <a:rPr lang="it-IT" dirty="0"/>
              <a:t>corretto esercizio della professione.</a:t>
            </a:r>
          </a:p>
        </p:txBody>
      </p:sp>
      <p:sp>
        <p:nvSpPr>
          <p:cNvPr id="5" name="Rettangolo 4"/>
          <p:cNvSpPr/>
          <p:nvPr/>
        </p:nvSpPr>
        <p:spPr>
          <a:xfrm>
            <a:off x="3460388" y="903383"/>
            <a:ext cx="3008965" cy="2123658"/>
          </a:xfrm>
          <a:prstGeom prst="rect">
            <a:avLst/>
          </a:prstGeom>
        </p:spPr>
        <p:txBody>
          <a:bodyPr wrap="none">
            <a:spAutoFit/>
          </a:bodyPr>
          <a:lstStyle/>
          <a:p>
            <a:pPr algn="just"/>
            <a:r>
              <a:rPr lang="it-IT" sz="2400" i="1" dirty="0" smtClean="0">
                <a:solidFill>
                  <a:srgbClr val="FF0000"/>
                </a:solidFill>
                <a:effectLst>
                  <a:outerShdw blurRad="38100" dist="38100" dir="2700000" algn="tl">
                    <a:srgbClr val="000000">
                      <a:alpha val="43137"/>
                    </a:srgbClr>
                  </a:outerShdw>
                </a:effectLst>
              </a:rPr>
              <a:t>è   norma giuridica</a:t>
            </a:r>
            <a:endParaRPr lang="it-IT" sz="2400" b="1" i="1" dirty="0" smtClean="0">
              <a:solidFill>
                <a:srgbClr val="FF0000"/>
              </a:solidFill>
              <a:effectLst>
                <a:outerShdw blurRad="38100" dist="38100" dir="2700000" algn="tl">
                  <a:srgbClr val="000000">
                    <a:alpha val="43137"/>
                  </a:srgbClr>
                </a:outerShdw>
              </a:effectLst>
            </a:endParaRPr>
          </a:p>
          <a:p>
            <a:pPr algn="just"/>
            <a:r>
              <a:rPr lang="it-IT" b="1" i="1" dirty="0" smtClean="0"/>
              <a:t>                art. 3 L.P.</a:t>
            </a:r>
          </a:p>
          <a:p>
            <a:pPr algn="just"/>
            <a:endParaRPr lang="it-IT" i="1" dirty="0" smtClean="0"/>
          </a:p>
          <a:p>
            <a:pPr algn="just"/>
            <a:r>
              <a:rPr lang="it-IT" i="1" dirty="0" smtClean="0"/>
              <a:t>Contenuto/Natura delle norme</a:t>
            </a:r>
            <a:endParaRPr lang="it-IT" i="1" dirty="0"/>
          </a:p>
          <a:p>
            <a:pPr algn="just"/>
            <a:r>
              <a:rPr lang="it-IT" i="1" dirty="0" err="1" smtClean="0"/>
              <a:t>Cass</a:t>
            </a:r>
            <a:r>
              <a:rPr lang="it-IT" i="1" dirty="0" smtClean="0"/>
              <a:t>. 1951/2003</a:t>
            </a:r>
          </a:p>
          <a:p>
            <a:pPr algn="just"/>
            <a:r>
              <a:rPr lang="it-IT" i="1" dirty="0" err="1" smtClean="0"/>
              <a:t>Cass</a:t>
            </a:r>
            <a:r>
              <a:rPr lang="it-IT" i="1" dirty="0"/>
              <a:t>.</a:t>
            </a:r>
            <a:r>
              <a:rPr lang="it-IT" i="1" dirty="0" smtClean="0"/>
              <a:t> 26810/2007</a:t>
            </a:r>
          </a:p>
          <a:p>
            <a:pPr algn="just"/>
            <a:r>
              <a:rPr lang="it-IT" i="1" dirty="0" err="1" smtClean="0"/>
              <a:t>Cass</a:t>
            </a:r>
            <a:r>
              <a:rPr lang="it-IT" i="1" dirty="0" smtClean="0"/>
              <a:t>. 15873/2013</a:t>
            </a:r>
            <a:endParaRPr lang="it-IT" dirty="0"/>
          </a:p>
        </p:txBody>
      </p:sp>
      <p:sp>
        <p:nvSpPr>
          <p:cNvPr id="6" name="Rettangolo 5"/>
          <p:cNvSpPr/>
          <p:nvPr/>
        </p:nvSpPr>
        <p:spPr>
          <a:xfrm>
            <a:off x="4964871" y="5013959"/>
            <a:ext cx="3932487" cy="1107996"/>
          </a:xfrm>
          <a:prstGeom prst="rect">
            <a:avLst/>
          </a:prstGeom>
        </p:spPr>
        <p:txBody>
          <a:bodyPr wrap="none">
            <a:spAutoFit/>
          </a:bodyPr>
          <a:lstStyle/>
          <a:p>
            <a:pPr algn="just"/>
            <a:r>
              <a:rPr lang="it-IT" i="1" dirty="0">
                <a:solidFill>
                  <a:srgbClr val="FF0000"/>
                </a:solidFill>
              </a:rPr>
              <a:t>«</a:t>
            </a:r>
            <a:r>
              <a:rPr lang="it-IT" sz="2400" i="1" dirty="0" smtClean="0">
                <a:solidFill>
                  <a:srgbClr val="FF0000"/>
                </a:solidFill>
                <a:effectLst>
                  <a:outerShdw blurRad="38100" dist="38100" dir="2700000" algn="tl">
                    <a:srgbClr val="000000">
                      <a:alpha val="43137"/>
                    </a:srgbClr>
                  </a:outerShdw>
                </a:effectLst>
              </a:rPr>
              <a:t>tipiz­za» </a:t>
            </a:r>
            <a:r>
              <a:rPr lang="it-IT" sz="2400" dirty="0">
                <a:solidFill>
                  <a:srgbClr val="FF0000"/>
                </a:solidFill>
                <a:effectLst>
                  <a:outerShdw blurRad="38100" dist="38100" dir="2700000" algn="tl">
                    <a:srgbClr val="000000">
                      <a:alpha val="43137"/>
                    </a:srgbClr>
                  </a:outerShdw>
                </a:effectLst>
              </a:rPr>
              <a:t>per quanto </a:t>
            </a:r>
            <a:r>
              <a:rPr lang="it-IT" sz="2400" dirty="0" smtClean="0">
                <a:solidFill>
                  <a:srgbClr val="FF0000"/>
                </a:solidFill>
                <a:effectLst>
                  <a:outerShdw blurRad="38100" dist="38100" dir="2700000" algn="tl">
                    <a:srgbClr val="000000">
                      <a:alpha val="43137"/>
                    </a:srgbClr>
                  </a:outerShdw>
                </a:effectLst>
              </a:rPr>
              <a:t>possibile </a:t>
            </a:r>
          </a:p>
          <a:p>
            <a:pPr algn="just"/>
            <a:r>
              <a:rPr lang="it-IT" sz="2400" i="1" dirty="0" smtClean="0">
                <a:solidFill>
                  <a:srgbClr val="FF0000"/>
                </a:solidFill>
                <a:effectLst>
                  <a:outerShdw blurRad="38100" dist="38100" dir="2700000" algn="tl">
                    <a:srgbClr val="000000">
                      <a:alpha val="43137"/>
                    </a:srgbClr>
                  </a:outerShdw>
                </a:effectLst>
              </a:rPr>
              <a:t>gli </a:t>
            </a:r>
            <a:r>
              <a:rPr lang="it-IT" sz="2400" i="1" dirty="0">
                <a:solidFill>
                  <a:srgbClr val="FF0000"/>
                </a:solidFill>
                <a:effectLst>
                  <a:outerShdw blurRad="38100" dist="38100" dir="2700000" algn="tl">
                    <a:srgbClr val="000000">
                      <a:alpha val="43137"/>
                    </a:srgbClr>
                  </a:outerShdw>
                </a:effectLst>
              </a:rPr>
              <a:t>illeciti </a:t>
            </a:r>
            <a:r>
              <a:rPr lang="it-IT" sz="2400" i="1" dirty="0" smtClean="0">
                <a:solidFill>
                  <a:srgbClr val="FF0000"/>
                </a:solidFill>
                <a:effectLst>
                  <a:outerShdw blurRad="38100" dist="38100" dir="2700000" algn="tl">
                    <a:srgbClr val="000000">
                      <a:alpha val="43137"/>
                    </a:srgbClr>
                  </a:outerShdw>
                </a:effectLst>
              </a:rPr>
              <a:t>deontologici</a:t>
            </a:r>
          </a:p>
          <a:p>
            <a:pPr algn="just"/>
            <a:endParaRPr lang="it-IT" dirty="0"/>
          </a:p>
        </p:txBody>
      </p:sp>
      <p:sp>
        <p:nvSpPr>
          <p:cNvPr id="3" name="Freccia a destra 2"/>
          <p:cNvSpPr/>
          <p:nvPr/>
        </p:nvSpPr>
        <p:spPr>
          <a:xfrm>
            <a:off x="1387384" y="1421176"/>
            <a:ext cx="1663547" cy="1035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2219157" y="3388435"/>
            <a:ext cx="1663547" cy="1035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3050931" y="4940707"/>
            <a:ext cx="1663547" cy="1035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2550209" y="339996"/>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CasellaDiTesto 11"/>
          <p:cNvSpPr txBox="1"/>
          <p:nvPr/>
        </p:nvSpPr>
        <p:spPr>
          <a:xfrm>
            <a:off x="7507594" y="6208140"/>
            <a:ext cx="1389764" cy="253916"/>
          </a:xfrm>
          <a:prstGeom prst="rect">
            <a:avLst/>
          </a:prstGeom>
          <a:noFill/>
        </p:spPr>
        <p:txBody>
          <a:bodyPr wrap="square" rtlCol="0">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2718809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89949" y="709323"/>
            <a:ext cx="4572000" cy="5632311"/>
          </a:xfrm>
          <a:prstGeom prst="rect">
            <a:avLst/>
          </a:prstGeom>
        </p:spPr>
        <p:txBody>
          <a:bodyPr>
            <a:spAutoFit/>
          </a:bodyPr>
          <a:lstStyle/>
          <a:p>
            <a:pPr marL="285750" indent="-285750">
              <a:buFont typeface="Wingdings" panose="05000000000000000000" pitchFamily="2" charset="2"/>
              <a:buChar char="q"/>
            </a:pPr>
            <a:r>
              <a:rPr lang="it-IT" b="1" dirty="0" smtClean="0">
                <a:solidFill>
                  <a:schemeClr val="accent2">
                    <a:lumMod val="75000"/>
                  </a:schemeClr>
                </a:solidFill>
              </a:rPr>
              <a:t>gravità </a:t>
            </a:r>
            <a:r>
              <a:rPr lang="it-IT" b="1" dirty="0">
                <a:solidFill>
                  <a:schemeClr val="accent2">
                    <a:lumMod val="75000"/>
                  </a:schemeClr>
                </a:solidFill>
              </a:rPr>
              <a:t>del fatto</a:t>
            </a:r>
            <a:r>
              <a:rPr lang="it-IT" b="1" dirty="0" smtClean="0">
                <a:solidFill>
                  <a:schemeClr val="accent2">
                    <a:lumMod val="75000"/>
                  </a:schemeClr>
                </a:solidFill>
              </a:rPr>
              <a:t>,</a:t>
            </a:r>
          </a:p>
          <a:p>
            <a:pPr marL="285750" indent="-285750">
              <a:buFont typeface="Wingdings" panose="05000000000000000000" pitchFamily="2" charset="2"/>
              <a:buChar char="q"/>
            </a:pPr>
            <a:endParaRPr lang="it-IT" b="1" dirty="0" smtClean="0">
              <a:solidFill>
                <a:schemeClr val="accent2">
                  <a:lumMod val="75000"/>
                </a:schemeClr>
              </a:solidFill>
            </a:endParaRPr>
          </a:p>
          <a:p>
            <a:pPr marL="285750" indent="-285750">
              <a:buFont typeface="Wingdings" panose="05000000000000000000" pitchFamily="2" charset="2"/>
              <a:buChar char="q"/>
            </a:pPr>
            <a:r>
              <a:rPr lang="it-IT" b="1" dirty="0" smtClean="0">
                <a:solidFill>
                  <a:schemeClr val="accent2">
                    <a:lumMod val="75000"/>
                  </a:schemeClr>
                </a:solidFill>
              </a:rPr>
              <a:t> grado </a:t>
            </a:r>
            <a:r>
              <a:rPr lang="it-IT" b="1" dirty="0">
                <a:solidFill>
                  <a:schemeClr val="accent2">
                    <a:lumMod val="75000"/>
                  </a:schemeClr>
                </a:solidFill>
              </a:rPr>
              <a:t>della </a:t>
            </a:r>
            <a:r>
              <a:rPr lang="it-IT" b="1" dirty="0" smtClean="0">
                <a:solidFill>
                  <a:schemeClr val="accent2">
                    <a:lumMod val="75000"/>
                  </a:schemeClr>
                </a:solidFill>
              </a:rPr>
              <a:t>colpa</a:t>
            </a:r>
          </a:p>
          <a:p>
            <a:pPr marL="285750" indent="-285750">
              <a:buFont typeface="Wingdings" panose="05000000000000000000" pitchFamily="2" charset="2"/>
              <a:buChar char="q"/>
            </a:pPr>
            <a:endParaRPr lang="it-IT" b="1" dirty="0" smtClean="0">
              <a:solidFill>
                <a:schemeClr val="accent2">
                  <a:lumMod val="75000"/>
                </a:schemeClr>
              </a:solidFill>
            </a:endParaRPr>
          </a:p>
          <a:p>
            <a:pPr marL="285750" indent="-285750">
              <a:buFont typeface="Wingdings" panose="05000000000000000000" pitchFamily="2" charset="2"/>
              <a:buChar char="q"/>
            </a:pPr>
            <a:r>
              <a:rPr lang="it-IT" b="1" dirty="0" smtClean="0">
                <a:solidFill>
                  <a:schemeClr val="accent2">
                    <a:lumMod val="75000"/>
                  </a:schemeClr>
                </a:solidFill>
              </a:rPr>
              <a:t>Intensità del dolo, </a:t>
            </a:r>
          </a:p>
          <a:p>
            <a:pPr marL="285750" indent="-285750">
              <a:buFont typeface="Wingdings" panose="05000000000000000000" pitchFamily="2" charset="2"/>
              <a:buChar char="q"/>
            </a:pPr>
            <a:endParaRPr lang="it-IT" b="1" dirty="0" smtClean="0">
              <a:solidFill>
                <a:schemeClr val="accent2">
                  <a:lumMod val="75000"/>
                </a:schemeClr>
              </a:solidFill>
            </a:endParaRPr>
          </a:p>
          <a:p>
            <a:pPr marL="285750" indent="-285750">
              <a:buFont typeface="Wingdings" panose="05000000000000000000" pitchFamily="2" charset="2"/>
              <a:buChar char="q"/>
            </a:pPr>
            <a:r>
              <a:rPr lang="it-IT" b="1" dirty="0" smtClean="0">
                <a:solidFill>
                  <a:schemeClr val="accent2">
                    <a:lumMod val="75000"/>
                  </a:schemeClr>
                </a:solidFill>
              </a:rPr>
              <a:t>comportamento </a:t>
            </a:r>
            <a:r>
              <a:rPr lang="it-IT" b="1" dirty="0">
                <a:solidFill>
                  <a:schemeClr val="accent2">
                    <a:lumMod val="75000"/>
                  </a:schemeClr>
                </a:solidFill>
              </a:rPr>
              <a:t>dell’incolpato, precedente e successivo al fatto</a:t>
            </a:r>
            <a:r>
              <a:rPr lang="it-IT" b="1" dirty="0" smtClean="0">
                <a:solidFill>
                  <a:schemeClr val="accent2">
                    <a:lumMod val="75000"/>
                  </a:schemeClr>
                </a:solidFill>
              </a:rPr>
              <a:t>,</a:t>
            </a:r>
          </a:p>
          <a:p>
            <a:pPr marL="285750" indent="-285750">
              <a:buFont typeface="Wingdings" panose="05000000000000000000" pitchFamily="2" charset="2"/>
              <a:buChar char="q"/>
            </a:pPr>
            <a:endParaRPr lang="it-IT" b="1" dirty="0" smtClean="0">
              <a:solidFill>
                <a:schemeClr val="accent2">
                  <a:lumMod val="75000"/>
                </a:schemeClr>
              </a:solidFill>
            </a:endParaRPr>
          </a:p>
          <a:p>
            <a:pPr marL="285750" indent="-285750">
              <a:buFont typeface="Wingdings" panose="05000000000000000000" pitchFamily="2" charset="2"/>
              <a:buChar char="q"/>
            </a:pPr>
            <a:r>
              <a:rPr lang="it-IT" b="1" dirty="0" smtClean="0">
                <a:solidFill>
                  <a:schemeClr val="accent2">
                    <a:lumMod val="75000"/>
                  </a:schemeClr>
                </a:solidFill>
              </a:rPr>
              <a:t>circostanze</a:t>
            </a:r>
            <a:r>
              <a:rPr lang="it-IT" b="1" dirty="0">
                <a:solidFill>
                  <a:schemeClr val="accent2">
                    <a:lumMod val="75000"/>
                  </a:schemeClr>
                </a:solidFill>
              </a:rPr>
              <a:t>, soggettive ed oggettive, nel cui contesto è avvenuta la violazio­ne</a:t>
            </a:r>
            <a:r>
              <a:rPr lang="it-IT" b="1" dirty="0" smtClean="0">
                <a:solidFill>
                  <a:schemeClr val="accent2">
                    <a:lumMod val="75000"/>
                  </a:schemeClr>
                </a:solidFill>
              </a:rPr>
              <a:t>.</a:t>
            </a:r>
          </a:p>
          <a:p>
            <a:r>
              <a:rPr lang="it-IT" b="1" dirty="0" smtClean="0">
                <a:solidFill>
                  <a:schemeClr val="accent2">
                    <a:lumMod val="75000"/>
                  </a:schemeClr>
                </a:solidFill>
              </a:rPr>
              <a:t> </a:t>
            </a:r>
          </a:p>
          <a:p>
            <a:pPr marL="285750" indent="-285750">
              <a:buFont typeface="Wingdings" panose="05000000000000000000" pitchFamily="2" charset="2"/>
              <a:buChar char="q"/>
            </a:pPr>
            <a:r>
              <a:rPr lang="it-IT" b="1" dirty="0" smtClean="0">
                <a:solidFill>
                  <a:schemeClr val="accent2">
                    <a:lumMod val="75000"/>
                  </a:schemeClr>
                </a:solidFill>
              </a:rPr>
              <a:t> </a:t>
            </a:r>
            <a:r>
              <a:rPr lang="it-IT" b="1" dirty="0">
                <a:solidFill>
                  <a:schemeClr val="accent2">
                    <a:lumMod val="75000"/>
                  </a:schemeClr>
                </a:solidFill>
              </a:rPr>
              <a:t>pregiudizio eventualmente subìto dalla parte assistita e dal </a:t>
            </a:r>
            <a:r>
              <a:rPr lang="it-IT" b="1" dirty="0" smtClean="0">
                <a:solidFill>
                  <a:schemeClr val="accent2">
                    <a:lumMod val="75000"/>
                  </a:schemeClr>
                </a:solidFill>
              </a:rPr>
              <a:t>cliente</a:t>
            </a:r>
          </a:p>
          <a:p>
            <a:pPr marL="285750" indent="-285750">
              <a:buFont typeface="Wingdings" panose="05000000000000000000" pitchFamily="2" charset="2"/>
              <a:buChar char="q"/>
            </a:pPr>
            <a:endParaRPr lang="it-IT" b="1" dirty="0" smtClean="0">
              <a:solidFill>
                <a:schemeClr val="accent2">
                  <a:lumMod val="75000"/>
                </a:schemeClr>
              </a:solidFill>
            </a:endParaRPr>
          </a:p>
          <a:p>
            <a:pPr marL="285750" indent="-285750">
              <a:buFont typeface="Wingdings" panose="05000000000000000000" pitchFamily="2" charset="2"/>
              <a:buChar char="q"/>
            </a:pPr>
            <a:r>
              <a:rPr lang="it-IT" b="1" dirty="0" smtClean="0">
                <a:solidFill>
                  <a:schemeClr val="accent2">
                    <a:lumMod val="75000"/>
                  </a:schemeClr>
                </a:solidFill>
              </a:rPr>
              <a:t>compromissione </a:t>
            </a:r>
            <a:r>
              <a:rPr lang="it-IT" b="1" dirty="0">
                <a:solidFill>
                  <a:schemeClr val="accent2">
                    <a:lumMod val="75000"/>
                  </a:schemeClr>
                </a:solidFill>
              </a:rPr>
              <a:t>dell’immagine della profes­sione forense, della vita professionale</a:t>
            </a:r>
            <a:r>
              <a:rPr lang="it-IT" b="1" dirty="0" smtClean="0">
                <a:solidFill>
                  <a:schemeClr val="accent2">
                    <a:lumMod val="75000"/>
                  </a:schemeClr>
                </a:solidFill>
              </a:rPr>
              <a:t>,</a:t>
            </a:r>
          </a:p>
          <a:p>
            <a:pPr marL="285750" indent="-285750">
              <a:buFont typeface="Wingdings" panose="05000000000000000000" pitchFamily="2" charset="2"/>
              <a:buChar char="q"/>
            </a:pPr>
            <a:endParaRPr lang="it-IT" b="1" dirty="0" smtClean="0">
              <a:solidFill>
                <a:schemeClr val="accent2">
                  <a:lumMod val="75000"/>
                </a:schemeClr>
              </a:solidFill>
            </a:endParaRPr>
          </a:p>
          <a:p>
            <a:pPr marL="285750" indent="-285750">
              <a:buFont typeface="Wingdings" panose="05000000000000000000" pitchFamily="2" charset="2"/>
              <a:buChar char="q"/>
            </a:pPr>
            <a:r>
              <a:rPr lang="it-IT" b="1" dirty="0" smtClean="0">
                <a:solidFill>
                  <a:schemeClr val="accent2">
                    <a:lumMod val="75000"/>
                  </a:schemeClr>
                </a:solidFill>
              </a:rPr>
              <a:t>precedenti disciplina­ri</a:t>
            </a:r>
            <a:endParaRPr lang="it-IT" b="1" dirty="0">
              <a:solidFill>
                <a:schemeClr val="accent2">
                  <a:lumMod val="75000"/>
                </a:schemeClr>
              </a:solidFill>
            </a:endParaRPr>
          </a:p>
        </p:txBody>
      </p:sp>
      <p:sp>
        <p:nvSpPr>
          <p:cNvPr id="3" name="Rettangolo 2"/>
          <p:cNvSpPr/>
          <p:nvPr/>
        </p:nvSpPr>
        <p:spPr>
          <a:xfrm>
            <a:off x="661599" y="2533479"/>
            <a:ext cx="2295821" cy="1384995"/>
          </a:xfrm>
          <a:prstGeom prst="rect">
            <a:avLst/>
          </a:prstGeom>
        </p:spPr>
        <p:txBody>
          <a:bodyPr wrap="none">
            <a:spAutoFit/>
          </a:bodyPr>
          <a:lstStyle/>
          <a:p>
            <a:r>
              <a:rPr lang="it-IT" sz="2800" b="1" dirty="0">
                <a:solidFill>
                  <a:schemeClr val="accent5">
                    <a:lumMod val="50000"/>
                  </a:schemeClr>
                </a:solidFill>
                <a:effectLst>
                  <a:outerShdw blurRad="38100" dist="38100" dir="2700000" algn="tl">
                    <a:srgbClr val="000000">
                      <a:alpha val="43137"/>
                    </a:srgbClr>
                  </a:outerShdw>
                </a:effectLst>
              </a:rPr>
              <a:t>la sanzione </a:t>
            </a:r>
            <a:endParaRPr lang="it-IT" sz="2800" b="1" dirty="0" smtClean="0">
              <a:solidFill>
                <a:schemeClr val="accent5">
                  <a:lumMod val="50000"/>
                </a:schemeClr>
              </a:solidFill>
              <a:effectLst>
                <a:outerShdw blurRad="38100" dist="38100" dir="2700000" algn="tl">
                  <a:srgbClr val="000000">
                    <a:alpha val="43137"/>
                  </a:srgbClr>
                </a:outerShdw>
              </a:effectLst>
            </a:endParaRPr>
          </a:p>
          <a:p>
            <a:r>
              <a:rPr lang="it-IT" sz="2800" b="1" dirty="0" smtClean="0">
                <a:solidFill>
                  <a:schemeClr val="accent5">
                    <a:lumMod val="50000"/>
                  </a:schemeClr>
                </a:solidFill>
                <a:effectLst>
                  <a:outerShdw blurRad="38100" dist="38100" dir="2700000" algn="tl">
                    <a:srgbClr val="000000">
                      <a:alpha val="43137"/>
                    </a:srgbClr>
                  </a:outerShdw>
                </a:effectLst>
              </a:rPr>
              <a:t>deve </a:t>
            </a:r>
            <a:r>
              <a:rPr lang="it-IT" sz="2800" b="1" dirty="0">
                <a:solidFill>
                  <a:schemeClr val="accent5">
                    <a:lumMod val="50000"/>
                  </a:schemeClr>
                </a:solidFill>
                <a:effectLst>
                  <a:outerShdw blurRad="38100" dist="38100" dir="2700000" algn="tl">
                    <a:srgbClr val="000000">
                      <a:alpha val="43137"/>
                    </a:srgbClr>
                  </a:outerShdw>
                </a:effectLst>
              </a:rPr>
              <a:t>essere </a:t>
            </a:r>
            <a:endParaRPr lang="it-IT" sz="2800" b="1" dirty="0" smtClean="0">
              <a:solidFill>
                <a:schemeClr val="accent5">
                  <a:lumMod val="50000"/>
                </a:schemeClr>
              </a:solidFill>
              <a:effectLst>
                <a:outerShdw blurRad="38100" dist="38100" dir="2700000" algn="tl">
                  <a:srgbClr val="000000">
                    <a:alpha val="43137"/>
                  </a:srgbClr>
                </a:outerShdw>
              </a:effectLst>
            </a:endParaRPr>
          </a:p>
          <a:p>
            <a:r>
              <a:rPr lang="it-IT" sz="2800" b="1" dirty="0" smtClean="0">
                <a:solidFill>
                  <a:schemeClr val="accent5">
                    <a:lumMod val="50000"/>
                  </a:schemeClr>
                </a:solidFill>
                <a:effectLst>
                  <a:outerShdw blurRad="38100" dist="38100" dir="2700000" algn="tl">
                    <a:srgbClr val="000000">
                      <a:alpha val="43137"/>
                    </a:srgbClr>
                  </a:outerShdw>
                </a:effectLst>
              </a:rPr>
              <a:t>commisurata </a:t>
            </a:r>
            <a:endParaRPr lang="it-IT" sz="2800" b="1" dirty="0">
              <a:solidFill>
                <a:schemeClr val="accent5">
                  <a:lumMod val="50000"/>
                </a:schemeClr>
              </a:solidFill>
              <a:effectLst>
                <a:outerShdw blurRad="38100" dist="38100" dir="2700000" algn="tl">
                  <a:srgbClr val="000000">
                    <a:alpha val="43137"/>
                  </a:srgbClr>
                </a:outerShdw>
              </a:effectLst>
            </a:endParaRPr>
          </a:p>
        </p:txBody>
      </p:sp>
      <p:sp>
        <p:nvSpPr>
          <p:cNvPr id="4" name="Rettangolo 3"/>
          <p:cNvSpPr/>
          <p:nvPr/>
        </p:nvSpPr>
        <p:spPr>
          <a:xfrm>
            <a:off x="677629" y="3996809"/>
            <a:ext cx="2279791" cy="369332"/>
          </a:xfrm>
          <a:prstGeom prst="rect">
            <a:avLst/>
          </a:prstGeom>
        </p:spPr>
        <p:txBody>
          <a:bodyPr wrap="none">
            <a:spAutoFit/>
          </a:bodyPr>
          <a:lstStyle/>
          <a:p>
            <a:r>
              <a:rPr lang="it-IT" dirty="0" smtClean="0">
                <a:solidFill>
                  <a:schemeClr val="accent5">
                    <a:lumMod val="50000"/>
                  </a:schemeClr>
                </a:solidFill>
              </a:rPr>
              <a:t>art</a:t>
            </a:r>
            <a:r>
              <a:rPr lang="it-IT" dirty="0">
                <a:solidFill>
                  <a:schemeClr val="accent5">
                    <a:lumMod val="50000"/>
                  </a:schemeClr>
                </a:solidFill>
              </a:rPr>
              <a:t>. 21, 3° e 4° </a:t>
            </a:r>
            <a:r>
              <a:rPr lang="it-IT" dirty="0" smtClean="0">
                <a:solidFill>
                  <a:schemeClr val="accent5">
                    <a:lumMod val="50000"/>
                  </a:schemeClr>
                </a:solidFill>
              </a:rPr>
              <a:t>comma</a:t>
            </a:r>
            <a:endParaRPr lang="it-IT" dirty="0">
              <a:solidFill>
                <a:schemeClr val="accent5">
                  <a:lumMod val="50000"/>
                </a:schemeClr>
              </a:solidFill>
            </a:endParaRPr>
          </a:p>
        </p:txBody>
      </p:sp>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550209" y="339996"/>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ttangolo 6"/>
          <p:cNvSpPr/>
          <p:nvPr/>
        </p:nvSpPr>
        <p:spPr>
          <a:xfrm>
            <a:off x="209938" y="6533688"/>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8" name="CasellaDiTesto 7"/>
          <p:cNvSpPr txBox="1"/>
          <p:nvPr/>
        </p:nvSpPr>
        <p:spPr>
          <a:xfrm>
            <a:off x="7507594" y="6444494"/>
            <a:ext cx="1389764" cy="253916"/>
          </a:xfrm>
          <a:prstGeom prst="rect">
            <a:avLst/>
          </a:prstGeom>
          <a:noFill/>
        </p:spPr>
        <p:txBody>
          <a:bodyPr wrap="square" rtlCol="0">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349909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393395" y="972389"/>
            <a:ext cx="1774506" cy="5148262"/>
            <a:chOff x="468881" y="213017"/>
            <a:chExt cx="7068674" cy="738000"/>
          </a:xfrm>
          <a:scene3d>
            <a:camera prst="orthographicFront">
              <a:rot lat="0" lon="0" rev="0"/>
            </a:camera>
            <a:lightRig rig="contrasting" dir="t">
              <a:rot lat="0" lon="0" rev="1200000"/>
            </a:lightRig>
          </a:scene3d>
        </p:grpSpPr>
        <p:sp>
          <p:nvSpPr>
            <p:cNvPr id="5" name="Rettangolo arrotondato 4"/>
            <p:cNvSpPr/>
            <p:nvPr/>
          </p:nvSpPr>
          <p:spPr>
            <a:xfrm>
              <a:off x="468881" y="213017"/>
              <a:ext cx="7068674" cy="7380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ttangolo 5"/>
            <p:cNvSpPr/>
            <p:nvPr/>
          </p:nvSpPr>
          <p:spPr>
            <a:xfrm>
              <a:off x="540929" y="249043"/>
              <a:ext cx="6996626" cy="665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r>
                <a:rPr lang="it-IT" sz="2500" b="1" dirty="0" smtClean="0"/>
                <a:t>TITOLO I</a:t>
              </a:r>
            </a:p>
            <a:p>
              <a:pPr lvl="0" algn="l" defTabSz="1111250">
                <a:lnSpc>
                  <a:spcPct val="90000"/>
                </a:lnSpc>
                <a:spcBef>
                  <a:spcPct val="0"/>
                </a:spcBef>
                <a:spcAft>
                  <a:spcPct val="35000"/>
                </a:spcAft>
              </a:pPr>
              <a:endParaRPr lang="it-IT" sz="2500" b="1" dirty="0" smtClean="0"/>
            </a:p>
            <a:p>
              <a:pPr lvl="0" algn="l" defTabSz="1111250">
                <a:lnSpc>
                  <a:spcPct val="90000"/>
                </a:lnSpc>
                <a:spcBef>
                  <a:spcPct val="0"/>
                </a:spcBef>
                <a:spcAft>
                  <a:spcPct val="35000"/>
                </a:spcAft>
              </a:pPr>
              <a:r>
                <a:rPr lang="it-IT" sz="2500" b="1" dirty="0" smtClean="0"/>
                <a:t> </a:t>
              </a:r>
              <a:r>
                <a:rPr lang="it-IT" b="1" dirty="0" smtClean="0">
                  <a:latin typeface="Arial" panose="020B0604020202020204" pitchFamily="34" charset="0"/>
                  <a:cs typeface="Arial" panose="020B0604020202020204" pitchFamily="34" charset="0"/>
                </a:rPr>
                <a:t>PRINCIPI GENERALI</a:t>
              </a:r>
            </a:p>
            <a:p>
              <a:pPr lvl="0" algn="l" defTabSz="1111250">
                <a:lnSpc>
                  <a:spcPct val="90000"/>
                </a:lnSpc>
                <a:spcBef>
                  <a:spcPct val="0"/>
                </a:spcBef>
                <a:spcAft>
                  <a:spcPct val="35000"/>
                </a:spcAft>
              </a:pPr>
              <a:endParaRPr lang="it-IT" sz="2200" b="1" kern="1200" dirty="0"/>
            </a:p>
            <a:p>
              <a:pPr lvl="0" algn="l" defTabSz="1111250">
                <a:lnSpc>
                  <a:spcPct val="90000"/>
                </a:lnSpc>
                <a:spcBef>
                  <a:spcPct val="0"/>
                </a:spcBef>
                <a:spcAft>
                  <a:spcPct val="35000"/>
                </a:spcAft>
              </a:pPr>
              <a:r>
                <a:rPr lang="it-IT" sz="2200" b="1" dirty="0" smtClean="0"/>
                <a:t>ART. 1-22</a:t>
              </a:r>
              <a:endParaRPr lang="it-IT" sz="2200" kern="1200" dirty="0"/>
            </a:p>
          </p:txBody>
        </p:sp>
      </p:grpSp>
      <p:grpSp>
        <p:nvGrpSpPr>
          <p:cNvPr id="7" name="Gruppo 6"/>
          <p:cNvGrpSpPr/>
          <p:nvPr/>
        </p:nvGrpSpPr>
        <p:grpSpPr>
          <a:xfrm>
            <a:off x="2414500" y="496111"/>
            <a:ext cx="6640083" cy="1477812"/>
            <a:chOff x="339584" y="-53077"/>
            <a:chExt cx="7788951" cy="1319366"/>
          </a:xfrm>
          <a:scene3d>
            <a:camera prst="orthographicFront">
              <a:rot lat="0" lon="0" rev="0"/>
            </a:camera>
            <a:lightRig rig="contrasting" dir="t">
              <a:rot lat="0" lon="0" rev="1200000"/>
            </a:lightRig>
          </a:scene3d>
        </p:grpSpPr>
        <p:sp>
          <p:nvSpPr>
            <p:cNvPr id="8" name="Rettangolo arrotondato 7"/>
            <p:cNvSpPr/>
            <p:nvPr/>
          </p:nvSpPr>
          <p:spPr>
            <a:xfrm>
              <a:off x="339584" y="372136"/>
              <a:ext cx="7560160" cy="89415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ttangolo 8"/>
            <p:cNvSpPr/>
            <p:nvPr/>
          </p:nvSpPr>
          <p:spPr>
            <a:xfrm>
              <a:off x="568374" y="-53077"/>
              <a:ext cx="7560161" cy="12061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endParaRPr lang="it-IT" b="1" kern="1200" dirty="0" smtClean="0">
                <a:latin typeface="Arial" panose="020B0604020202020204" pitchFamily="34" charset="0"/>
                <a:cs typeface="Arial" panose="020B0604020202020204" pitchFamily="34" charset="0"/>
              </a:endParaRPr>
            </a:p>
            <a:p>
              <a:pPr lvl="0" algn="l" defTabSz="1111250">
                <a:lnSpc>
                  <a:spcPct val="90000"/>
                </a:lnSpc>
                <a:spcBef>
                  <a:spcPct val="0"/>
                </a:spcBef>
                <a:spcAft>
                  <a:spcPct val="35000"/>
                </a:spcAft>
              </a:pPr>
              <a:endParaRPr lang="it-IT" b="1" dirty="0">
                <a:latin typeface="Arial" panose="020B0604020202020204" pitchFamily="34" charset="0"/>
                <a:cs typeface="Arial" panose="020B0604020202020204" pitchFamily="34" charset="0"/>
              </a:endParaRPr>
            </a:p>
            <a:p>
              <a:pPr lvl="0" algn="l" defTabSz="1111250">
                <a:lnSpc>
                  <a:spcPct val="90000"/>
                </a:lnSpc>
                <a:spcBef>
                  <a:spcPct val="0"/>
                </a:spcBef>
                <a:spcAft>
                  <a:spcPct val="35000"/>
                </a:spcAft>
              </a:pPr>
              <a:r>
                <a:rPr lang="it-IT" b="1" kern="1200" dirty="0" smtClean="0">
                  <a:latin typeface="Arial" panose="020B0604020202020204" pitchFamily="34" charset="0"/>
                  <a:cs typeface="Arial" panose="020B0604020202020204" pitchFamily="34" charset="0"/>
                </a:rPr>
                <a:t>TITOLO II </a:t>
              </a:r>
              <a:endParaRPr lang="it-IT" b="1" dirty="0">
                <a:latin typeface="Arial" panose="020B0604020202020204" pitchFamily="34" charset="0"/>
                <a:cs typeface="Arial" panose="020B0604020202020204" pitchFamily="34" charset="0"/>
              </a:endParaRPr>
            </a:p>
            <a:p>
              <a:pPr lvl="0" algn="l" defTabSz="1111250">
                <a:lnSpc>
                  <a:spcPct val="90000"/>
                </a:lnSpc>
                <a:spcBef>
                  <a:spcPct val="0"/>
                </a:spcBef>
                <a:spcAft>
                  <a:spcPct val="35000"/>
                </a:spcAft>
              </a:pPr>
              <a:r>
                <a:rPr lang="it-IT" b="1" kern="1200" dirty="0" smtClean="0">
                  <a:latin typeface="Arial" panose="020B0604020202020204" pitchFamily="34" charset="0"/>
                  <a:cs typeface="Arial" panose="020B0604020202020204" pitchFamily="34" charset="0"/>
                </a:rPr>
                <a:t>RAPPORTI CON IL CLIENTE </a:t>
              </a:r>
              <a:r>
                <a:rPr lang="it-IT" b="1" kern="1200" dirty="0" smtClean="0">
                  <a:solidFill>
                    <a:schemeClr val="accent2">
                      <a:lumMod val="60000"/>
                      <a:lumOff val="40000"/>
                    </a:schemeClr>
                  </a:solidFill>
                  <a:latin typeface="Arial" panose="020B0604020202020204" pitchFamily="34" charset="0"/>
                  <a:cs typeface="Arial" panose="020B0604020202020204" pitchFamily="34" charset="0"/>
                </a:rPr>
                <a:t>E LA PARTE ASSISTITA</a:t>
              </a:r>
              <a:endParaRPr lang="it-IT" kern="1200" dirty="0">
                <a:solidFill>
                  <a:schemeClr val="accent2">
                    <a:lumMod val="60000"/>
                    <a:lumOff val="40000"/>
                  </a:schemeClr>
                </a:solidFill>
                <a:latin typeface="Arial" panose="020B0604020202020204" pitchFamily="34" charset="0"/>
                <a:cs typeface="Arial" panose="020B0604020202020204" pitchFamily="34" charset="0"/>
              </a:endParaRPr>
            </a:p>
          </p:txBody>
        </p:sp>
      </p:grpSp>
      <p:sp>
        <p:nvSpPr>
          <p:cNvPr id="12" name="Rettangolo 11"/>
          <p:cNvSpPr/>
          <p:nvPr/>
        </p:nvSpPr>
        <p:spPr>
          <a:xfrm>
            <a:off x="6633104" y="1982338"/>
            <a:ext cx="3042351" cy="73764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endParaRPr lang="it-IT" sz="2500" kern="1200" dirty="0"/>
          </a:p>
        </p:txBody>
      </p:sp>
      <p:grpSp>
        <p:nvGrpSpPr>
          <p:cNvPr id="13" name="Gruppo 12"/>
          <p:cNvGrpSpPr/>
          <p:nvPr/>
        </p:nvGrpSpPr>
        <p:grpSpPr>
          <a:xfrm>
            <a:off x="2157106" y="3095804"/>
            <a:ext cx="6009972" cy="861935"/>
            <a:chOff x="540931" y="249043"/>
            <a:chExt cx="7402841" cy="738000"/>
          </a:xfrm>
          <a:scene3d>
            <a:camera prst="orthographicFront">
              <a:rot lat="0" lon="0" rev="0"/>
            </a:camera>
            <a:lightRig rig="contrasting" dir="t">
              <a:rot lat="0" lon="0" rev="1200000"/>
            </a:lightRig>
          </a:scene3d>
        </p:grpSpPr>
        <p:sp>
          <p:nvSpPr>
            <p:cNvPr id="14" name="Rettangolo arrotondato 13"/>
            <p:cNvSpPr/>
            <p:nvPr/>
          </p:nvSpPr>
          <p:spPr>
            <a:xfrm>
              <a:off x="875098" y="249043"/>
              <a:ext cx="7068674" cy="7380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ettangolo 14"/>
            <p:cNvSpPr/>
            <p:nvPr/>
          </p:nvSpPr>
          <p:spPr>
            <a:xfrm>
              <a:off x="540931" y="249043"/>
              <a:ext cx="6996622" cy="665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r>
                <a:rPr lang="it-IT" b="1" kern="1200" dirty="0" smtClean="0">
                  <a:latin typeface="Arial" panose="020B0604020202020204" pitchFamily="34" charset="0"/>
                  <a:cs typeface="Arial" panose="020B0604020202020204" pitchFamily="34" charset="0"/>
                </a:rPr>
                <a:t>   TITOLO IV</a:t>
              </a:r>
            </a:p>
            <a:p>
              <a:pPr lvl="0" algn="l" defTabSz="1111250">
                <a:lnSpc>
                  <a:spcPct val="90000"/>
                </a:lnSpc>
                <a:spcBef>
                  <a:spcPct val="0"/>
                </a:spcBef>
                <a:spcAft>
                  <a:spcPct val="35000"/>
                </a:spcAft>
              </a:pPr>
              <a:r>
                <a:rPr lang="it-IT" b="1" dirty="0" smtClean="0">
                  <a:latin typeface="Arial" panose="020B0604020202020204" pitchFamily="34" charset="0"/>
                  <a:cs typeface="Arial" panose="020B0604020202020204" pitchFamily="34" charset="0"/>
                </a:rPr>
                <a:t>   </a:t>
              </a:r>
              <a:r>
                <a:rPr lang="it-IT" b="1" dirty="0" smtClean="0">
                  <a:solidFill>
                    <a:schemeClr val="accent2">
                      <a:lumMod val="60000"/>
                      <a:lumOff val="40000"/>
                    </a:schemeClr>
                  </a:solidFill>
                  <a:latin typeface="Arial" panose="020B0604020202020204" pitchFamily="34" charset="0"/>
                  <a:cs typeface="Arial" panose="020B0604020202020204" pitchFamily="34" charset="0"/>
                </a:rPr>
                <a:t>DOVERI DELL’AVVOCATO NEL PROCESSO</a:t>
              </a:r>
              <a:endParaRPr lang="it-IT" kern="1200"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16" name="Gruppo 15"/>
          <p:cNvGrpSpPr/>
          <p:nvPr/>
        </p:nvGrpSpPr>
        <p:grpSpPr>
          <a:xfrm>
            <a:off x="2157106" y="2060160"/>
            <a:ext cx="6996622" cy="891182"/>
            <a:chOff x="540931" y="95505"/>
            <a:chExt cx="6996622" cy="891182"/>
          </a:xfrm>
          <a:scene3d>
            <a:camera prst="orthographicFront">
              <a:rot lat="0" lon="0" rev="0"/>
            </a:camera>
            <a:lightRig rig="contrasting" dir="t">
              <a:rot lat="0" lon="0" rev="1200000"/>
            </a:lightRig>
          </a:scene3d>
        </p:grpSpPr>
        <p:sp>
          <p:nvSpPr>
            <p:cNvPr id="17" name="Rettangolo arrotondato 16"/>
            <p:cNvSpPr/>
            <p:nvPr/>
          </p:nvSpPr>
          <p:spPr>
            <a:xfrm>
              <a:off x="816723" y="95505"/>
              <a:ext cx="5583490" cy="81948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ettangolo 17"/>
            <p:cNvSpPr/>
            <p:nvPr/>
          </p:nvSpPr>
          <p:spPr>
            <a:xfrm>
              <a:off x="540931" y="249042"/>
              <a:ext cx="6996622" cy="7376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r>
                <a:rPr lang="it-IT" b="1" kern="1200" dirty="0" smtClean="0">
                  <a:latin typeface="Arial" panose="020B0604020202020204" pitchFamily="34" charset="0"/>
                  <a:cs typeface="Arial" panose="020B0604020202020204" pitchFamily="34" charset="0"/>
                </a:rPr>
                <a:t>    TITOLO III</a:t>
              </a:r>
            </a:p>
            <a:p>
              <a:pPr lvl="0" algn="l" defTabSz="1111250">
                <a:lnSpc>
                  <a:spcPct val="90000"/>
                </a:lnSpc>
                <a:spcBef>
                  <a:spcPct val="0"/>
                </a:spcBef>
                <a:spcAft>
                  <a:spcPct val="35000"/>
                </a:spcAft>
              </a:pPr>
              <a:r>
                <a:rPr lang="it-IT" b="1" dirty="0" smtClean="0">
                  <a:latin typeface="Arial" panose="020B0604020202020204" pitchFamily="34" charset="0"/>
                  <a:cs typeface="Arial" panose="020B0604020202020204" pitchFamily="34" charset="0"/>
                </a:rPr>
                <a:t>    RAPPORTI TRA COLLEGHI</a:t>
              </a:r>
            </a:p>
            <a:p>
              <a:pPr lvl="0" algn="l" defTabSz="1111250">
                <a:lnSpc>
                  <a:spcPct val="90000"/>
                </a:lnSpc>
                <a:spcBef>
                  <a:spcPct val="0"/>
                </a:spcBef>
                <a:spcAft>
                  <a:spcPct val="35000"/>
                </a:spcAft>
              </a:pPr>
              <a:endParaRPr lang="it-IT" kern="1200" dirty="0"/>
            </a:p>
          </p:txBody>
        </p:sp>
      </p:grpSp>
      <p:grpSp>
        <p:nvGrpSpPr>
          <p:cNvPr id="19" name="Gruppo 18"/>
          <p:cNvGrpSpPr/>
          <p:nvPr/>
        </p:nvGrpSpPr>
        <p:grpSpPr>
          <a:xfrm>
            <a:off x="2428398" y="5004656"/>
            <a:ext cx="5571090" cy="1284775"/>
            <a:chOff x="540931" y="-369783"/>
            <a:chExt cx="5660563" cy="1284775"/>
          </a:xfrm>
          <a:scene3d>
            <a:camera prst="orthographicFront">
              <a:rot lat="0" lon="0" rev="0"/>
            </a:camera>
            <a:lightRig rig="contrasting" dir="t">
              <a:rot lat="0" lon="0" rev="1200000"/>
            </a:lightRig>
          </a:scene3d>
        </p:grpSpPr>
        <p:sp>
          <p:nvSpPr>
            <p:cNvPr id="20" name="Rettangolo arrotondato 19"/>
            <p:cNvSpPr/>
            <p:nvPr/>
          </p:nvSpPr>
          <p:spPr>
            <a:xfrm>
              <a:off x="549296" y="-369783"/>
              <a:ext cx="5652198" cy="90581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ettangolo 20"/>
            <p:cNvSpPr/>
            <p:nvPr/>
          </p:nvSpPr>
          <p:spPr>
            <a:xfrm>
              <a:off x="540931" y="-369782"/>
              <a:ext cx="5660563" cy="1284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r>
                <a:rPr lang="it-IT" b="1" kern="1200" dirty="0" smtClean="0">
                  <a:latin typeface="Arial" panose="020B0604020202020204" pitchFamily="34" charset="0"/>
                  <a:cs typeface="Arial" panose="020B0604020202020204" pitchFamily="34" charset="0"/>
                </a:rPr>
                <a:t>TITOLO VI</a:t>
              </a:r>
            </a:p>
            <a:p>
              <a:pPr lvl="0" algn="l" defTabSz="1111250">
                <a:lnSpc>
                  <a:spcPct val="90000"/>
                </a:lnSpc>
                <a:spcBef>
                  <a:spcPct val="0"/>
                </a:spcBef>
                <a:spcAft>
                  <a:spcPct val="35000"/>
                </a:spcAft>
              </a:pPr>
              <a:r>
                <a:rPr lang="it-IT" b="1" dirty="0" smtClean="0">
                  <a:solidFill>
                    <a:schemeClr val="accent2">
                      <a:lumMod val="60000"/>
                      <a:lumOff val="40000"/>
                    </a:schemeClr>
                  </a:solidFill>
                  <a:latin typeface="Arial" panose="020B0604020202020204" pitchFamily="34" charset="0"/>
                  <a:cs typeface="Arial" panose="020B0604020202020204" pitchFamily="34" charset="0"/>
                </a:rPr>
                <a:t>RAPPORTI CON LE ISTITUZIONI FORENSI</a:t>
              </a:r>
            </a:p>
            <a:p>
              <a:pPr lvl="0" algn="l" defTabSz="1111250">
                <a:lnSpc>
                  <a:spcPct val="90000"/>
                </a:lnSpc>
                <a:spcBef>
                  <a:spcPct val="0"/>
                </a:spcBef>
                <a:spcAft>
                  <a:spcPct val="35000"/>
                </a:spcAft>
              </a:pPr>
              <a:endParaRPr lang="it-IT" kern="1200" dirty="0">
                <a:latin typeface="Arial" panose="020B0604020202020204" pitchFamily="34" charset="0"/>
                <a:cs typeface="Arial" panose="020B0604020202020204" pitchFamily="34" charset="0"/>
              </a:endParaRPr>
            </a:p>
          </p:txBody>
        </p:sp>
      </p:grpSp>
      <p:grpSp>
        <p:nvGrpSpPr>
          <p:cNvPr id="22" name="Gruppo 21"/>
          <p:cNvGrpSpPr/>
          <p:nvPr/>
        </p:nvGrpSpPr>
        <p:grpSpPr>
          <a:xfrm>
            <a:off x="1997996" y="4141365"/>
            <a:ext cx="6018392" cy="738000"/>
            <a:chOff x="540931" y="176991"/>
            <a:chExt cx="5968140" cy="738000"/>
          </a:xfrm>
          <a:scene3d>
            <a:camera prst="orthographicFront">
              <a:rot lat="0" lon="0" rev="0"/>
            </a:camera>
            <a:lightRig rig="contrasting" dir="t">
              <a:rot lat="0" lon="0" rev="1200000"/>
            </a:lightRig>
          </a:scene3d>
        </p:grpSpPr>
        <p:sp>
          <p:nvSpPr>
            <p:cNvPr id="23" name="Rettangolo arrotondato 22"/>
            <p:cNvSpPr/>
            <p:nvPr/>
          </p:nvSpPr>
          <p:spPr>
            <a:xfrm>
              <a:off x="953502" y="176991"/>
              <a:ext cx="5555569" cy="7380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it-IT" dirty="0"/>
            </a:p>
          </p:txBody>
        </p:sp>
        <p:sp>
          <p:nvSpPr>
            <p:cNvPr id="24" name="Rettangolo 23"/>
            <p:cNvSpPr/>
            <p:nvPr/>
          </p:nvSpPr>
          <p:spPr>
            <a:xfrm>
              <a:off x="540931" y="473339"/>
              <a:ext cx="5414612" cy="4416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r>
                <a:rPr lang="it-IT" b="1" kern="1200" dirty="0" smtClean="0">
                  <a:latin typeface="Arial" panose="020B0604020202020204" pitchFamily="34" charset="0"/>
                  <a:cs typeface="Arial" panose="020B0604020202020204" pitchFamily="34" charset="0"/>
                </a:rPr>
                <a:t>      TITOLO V</a:t>
              </a:r>
            </a:p>
            <a:p>
              <a:pPr lvl="0" algn="l" defTabSz="1111250">
                <a:lnSpc>
                  <a:spcPct val="90000"/>
                </a:lnSpc>
                <a:spcBef>
                  <a:spcPct val="0"/>
                </a:spcBef>
                <a:spcAft>
                  <a:spcPct val="35000"/>
                </a:spcAft>
              </a:pPr>
              <a:r>
                <a:rPr lang="it-IT" b="1" dirty="0" smtClean="0">
                  <a:latin typeface="Arial" panose="020B0604020202020204" pitchFamily="34" charset="0"/>
                  <a:cs typeface="Arial" panose="020B0604020202020204" pitchFamily="34" charset="0"/>
                </a:rPr>
                <a:t>      RAPPORTI CON TERZI E CONTROPARTI</a:t>
              </a:r>
            </a:p>
            <a:p>
              <a:pPr lvl="0" algn="l" defTabSz="1111250">
                <a:lnSpc>
                  <a:spcPct val="90000"/>
                </a:lnSpc>
                <a:spcBef>
                  <a:spcPct val="0"/>
                </a:spcBef>
                <a:spcAft>
                  <a:spcPct val="35000"/>
                </a:spcAft>
              </a:pPr>
              <a:endParaRPr lang="it-IT" kern="1200" dirty="0">
                <a:latin typeface="Arial" panose="020B0604020202020204" pitchFamily="34" charset="0"/>
                <a:cs typeface="Arial" panose="020B0604020202020204" pitchFamily="34" charset="0"/>
              </a:endParaRPr>
            </a:p>
          </p:txBody>
        </p:sp>
      </p:grpSp>
      <p:sp>
        <p:nvSpPr>
          <p:cNvPr id="25" name="Rettangolo 24"/>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6" name="Rettangolo 25"/>
          <p:cNvSpPr/>
          <p:nvPr/>
        </p:nvSpPr>
        <p:spPr>
          <a:xfrm>
            <a:off x="209938" y="6629539"/>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27"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08" y="363795"/>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7621630" y="6527072"/>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167531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6633104" y="1982338"/>
            <a:ext cx="3042351" cy="73764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endParaRPr lang="it-IT" sz="2500" kern="1200" dirty="0"/>
          </a:p>
        </p:txBody>
      </p:sp>
      <p:sp>
        <p:nvSpPr>
          <p:cNvPr id="2" name="Rettangolo 1"/>
          <p:cNvSpPr/>
          <p:nvPr/>
        </p:nvSpPr>
        <p:spPr>
          <a:xfrm>
            <a:off x="3038461" y="1427675"/>
            <a:ext cx="6018551" cy="1477328"/>
          </a:xfrm>
          <a:prstGeom prst="rect">
            <a:avLst/>
          </a:prstGeom>
        </p:spPr>
        <p:txBody>
          <a:bodyPr wrap="square">
            <a:spAutoFit/>
          </a:bodyPr>
          <a:lstStyle/>
          <a:p>
            <a:pPr marL="285750" indent="-285750">
              <a:buFont typeface="Wingdings" panose="05000000000000000000" pitchFamily="2" charset="2"/>
              <a:buChar char="§"/>
            </a:pPr>
            <a:r>
              <a:rPr lang="it-IT" dirty="0" smtClean="0">
                <a:solidFill>
                  <a:srgbClr val="FF0000"/>
                </a:solidFill>
              </a:rPr>
              <a:t>dovere </a:t>
            </a:r>
            <a:r>
              <a:rPr lang="it-IT" dirty="0">
                <a:solidFill>
                  <a:srgbClr val="FF0000"/>
                </a:solidFill>
              </a:rPr>
              <a:t>di </a:t>
            </a:r>
            <a:r>
              <a:rPr lang="it-IT" dirty="0" smtClean="0">
                <a:solidFill>
                  <a:srgbClr val="FF0000"/>
                </a:solidFill>
              </a:rPr>
              <a:t>verità art</a:t>
            </a:r>
            <a:r>
              <a:rPr lang="it-IT" dirty="0">
                <a:solidFill>
                  <a:srgbClr val="FF0000"/>
                </a:solidFill>
              </a:rPr>
              <a:t>. 50</a:t>
            </a:r>
            <a:r>
              <a:rPr lang="it-IT" dirty="0" smtClean="0">
                <a:solidFill>
                  <a:srgbClr val="FF0000"/>
                </a:solidFill>
              </a:rPr>
              <a:t> </a:t>
            </a:r>
            <a:r>
              <a:rPr lang="it-IT" dirty="0" smtClean="0"/>
              <a:t>( ex art</a:t>
            </a:r>
            <a:r>
              <a:rPr lang="it-IT" dirty="0"/>
              <a:t>. </a:t>
            </a:r>
            <a:r>
              <a:rPr lang="it-IT" dirty="0" smtClean="0"/>
              <a:t>14)</a:t>
            </a:r>
          </a:p>
          <a:p>
            <a:pPr marL="285750" indent="-285750">
              <a:buFont typeface="Wingdings" panose="05000000000000000000" pitchFamily="2" charset="2"/>
              <a:buChar char="§"/>
            </a:pPr>
            <a:r>
              <a:rPr lang="it-IT" dirty="0" smtClean="0">
                <a:solidFill>
                  <a:srgbClr val="FF0000"/>
                </a:solidFill>
              </a:rPr>
              <a:t>dovere </a:t>
            </a:r>
            <a:r>
              <a:rPr lang="it-IT" dirty="0">
                <a:solidFill>
                  <a:srgbClr val="FF0000"/>
                </a:solidFill>
              </a:rPr>
              <a:t>di difesa</a:t>
            </a:r>
            <a:r>
              <a:rPr lang="it-IT" dirty="0" smtClean="0">
                <a:solidFill>
                  <a:srgbClr val="FF0000"/>
                </a:solidFill>
              </a:rPr>
              <a:t>,</a:t>
            </a:r>
            <a:r>
              <a:rPr lang="it-IT" dirty="0">
                <a:solidFill>
                  <a:srgbClr val="FF0000"/>
                </a:solidFill>
              </a:rPr>
              <a:t> l’art. </a:t>
            </a:r>
            <a:r>
              <a:rPr lang="it-IT" dirty="0" smtClean="0">
                <a:solidFill>
                  <a:srgbClr val="FF0000"/>
                </a:solidFill>
              </a:rPr>
              <a:t>46 </a:t>
            </a:r>
            <a:r>
              <a:rPr lang="it-IT" dirty="0" smtClean="0"/>
              <a:t>( ex art. 11) </a:t>
            </a:r>
          </a:p>
          <a:p>
            <a:pPr marL="285750" indent="-285750">
              <a:buFont typeface="Wingdings" panose="05000000000000000000" pitchFamily="2" charset="2"/>
              <a:buChar char="§"/>
            </a:pPr>
            <a:r>
              <a:rPr lang="it-IT" dirty="0" smtClean="0">
                <a:solidFill>
                  <a:srgbClr val="FF0000"/>
                </a:solidFill>
              </a:rPr>
              <a:t>divieto </a:t>
            </a:r>
            <a:r>
              <a:rPr lang="it-IT" dirty="0">
                <a:solidFill>
                  <a:srgbClr val="FF0000"/>
                </a:solidFill>
              </a:rPr>
              <a:t>di produrre corrispondenza </a:t>
            </a:r>
            <a:r>
              <a:rPr lang="it-IT" dirty="0" smtClean="0">
                <a:solidFill>
                  <a:srgbClr val="FF0000"/>
                </a:solidFill>
              </a:rPr>
              <a:t>riservata </a:t>
            </a:r>
            <a:r>
              <a:rPr lang="it-IT" dirty="0">
                <a:solidFill>
                  <a:srgbClr val="FF0000"/>
                </a:solidFill>
              </a:rPr>
              <a:t>l’art. 48</a:t>
            </a:r>
            <a:r>
              <a:rPr lang="it-IT" dirty="0" smtClean="0">
                <a:solidFill>
                  <a:srgbClr val="FF0000"/>
                </a:solidFill>
              </a:rPr>
              <a:t>  </a:t>
            </a:r>
            <a:r>
              <a:rPr lang="it-IT" dirty="0" smtClean="0"/>
              <a:t>( ex art. 28)</a:t>
            </a:r>
            <a:endParaRPr lang="it-IT" dirty="0"/>
          </a:p>
          <a:p>
            <a:r>
              <a:rPr lang="it-IT" dirty="0"/>
              <a:t> </a:t>
            </a:r>
          </a:p>
        </p:txBody>
      </p:sp>
      <p:sp>
        <p:nvSpPr>
          <p:cNvPr id="3" name="Rettangolo 2"/>
          <p:cNvSpPr/>
          <p:nvPr/>
        </p:nvSpPr>
        <p:spPr>
          <a:xfrm>
            <a:off x="3038462" y="3651573"/>
            <a:ext cx="5819100" cy="1477328"/>
          </a:xfrm>
          <a:prstGeom prst="rect">
            <a:avLst/>
          </a:prstGeom>
        </p:spPr>
        <p:txBody>
          <a:bodyPr wrap="square">
            <a:spAutoFit/>
          </a:bodyPr>
          <a:lstStyle/>
          <a:p>
            <a:pPr marL="285750" indent="-285750">
              <a:buFont typeface="Wingdings" panose="05000000000000000000" pitchFamily="2" charset="2"/>
              <a:buChar char="§"/>
            </a:pPr>
            <a:r>
              <a:rPr lang="it-IT" dirty="0" smtClean="0">
                <a:solidFill>
                  <a:srgbClr val="FF0000"/>
                </a:solidFill>
              </a:rPr>
              <a:t>divieto di incarichi giudiziari per consiglieri COA ( art. 53)</a:t>
            </a:r>
          </a:p>
          <a:p>
            <a:pPr marL="285750" indent="-285750">
              <a:buFont typeface="Wingdings" panose="05000000000000000000" pitchFamily="2" charset="2"/>
              <a:buChar char="§"/>
            </a:pPr>
            <a:r>
              <a:rPr lang="it-IT" dirty="0" smtClean="0">
                <a:solidFill>
                  <a:srgbClr val="FF0000"/>
                </a:solidFill>
              </a:rPr>
              <a:t>ascolto </a:t>
            </a:r>
            <a:r>
              <a:rPr lang="it-IT" dirty="0">
                <a:solidFill>
                  <a:srgbClr val="FF0000"/>
                </a:solidFill>
              </a:rPr>
              <a:t>del mi­nore (</a:t>
            </a:r>
            <a:r>
              <a:rPr lang="it-IT" dirty="0" smtClean="0">
                <a:solidFill>
                  <a:srgbClr val="FF0000"/>
                </a:solidFill>
              </a:rPr>
              <a:t> </a:t>
            </a:r>
            <a:r>
              <a:rPr lang="it-IT" dirty="0">
                <a:solidFill>
                  <a:srgbClr val="FF0000"/>
                </a:solidFill>
              </a:rPr>
              <a:t>art. </a:t>
            </a:r>
            <a:r>
              <a:rPr lang="it-IT" dirty="0" smtClean="0">
                <a:solidFill>
                  <a:srgbClr val="FF0000"/>
                </a:solidFill>
              </a:rPr>
              <a:t>56)</a:t>
            </a:r>
          </a:p>
          <a:p>
            <a:pPr marL="285750" indent="-285750">
              <a:buFont typeface="Wingdings" panose="05000000000000000000" pitchFamily="2" charset="2"/>
              <a:buChar char="§"/>
            </a:pPr>
            <a:r>
              <a:rPr lang="it-IT" dirty="0" smtClean="0">
                <a:solidFill>
                  <a:srgbClr val="FF0000"/>
                </a:solidFill>
              </a:rPr>
              <a:t>regole </a:t>
            </a:r>
            <a:r>
              <a:rPr lang="it-IT" dirty="0">
                <a:solidFill>
                  <a:srgbClr val="FF0000"/>
                </a:solidFill>
              </a:rPr>
              <a:t>deontologiche del </a:t>
            </a:r>
            <a:r>
              <a:rPr lang="it-IT" dirty="0" smtClean="0">
                <a:solidFill>
                  <a:srgbClr val="FF0000"/>
                </a:solidFill>
              </a:rPr>
              <a:t>mediatore (art</a:t>
            </a:r>
            <a:r>
              <a:rPr lang="it-IT" dirty="0">
                <a:solidFill>
                  <a:srgbClr val="FF0000"/>
                </a:solidFill>
              </a:rPr>
              <a:t>. </a:t>
            </a:r>
            <a:r>
              <a:rPr lang="it-IT" dirty="0" smtClean="0">
                <a:solidFill>
                  <a:srgbClr val="FF0000"/>
                </a:solidFill>
              </a:rPr>
              <a:t>62)</a:t>
            </a:r>
          </a:p>
          <a:p>
            <a:pPr marL="285750" indent="-285750">
              <a:buFont typeface="Wingdings" panose="05000000000000000000" pitchFamily="2" charset="2"/>
              <a:buChar char="§"/>
            </a:pPr>
            <a:r>
              <a:rPr lang="it-IT" dirty="0" smtClean="0">
                <a:solidFill>
                  <a:srgbClr val="FF0000"/>
                </a:solidFill>
              </a:rPr>
              <a:t>regole </a:t>
            </a:r>
            <a:r>
              <a:rPr lang="it-IT" dirty="0">
                <a:solidFill>
                  <a:srgbClr val="FF0000"/>
                </a:solidFill>
              </a:rPr>
              <a:t>deontologiche sulle notifiche in proprio (art. 58</a:t>
            </a:r>
            <a:r>
              <a:rPr lang="it-IT" dirty="0" smtClean="0">
                <a:solidFill>
                  <a:srgbClr val="FF0000"/>
                </a:solidFill>
              </a:rPr>
              <a:t>)</a:t>
            </a:r>
          </a:p>
          <a:p>
            <a:pPr marL="285750" indent="-285750">
              <a:buFont typeface="Wingdings" panose="05000000000000000000" pitchFamily="2" charset="2"/>
              <a:buChar char="§"/>
            </a:pPr>
            <a:r>
              <a:rPr lang="it-IT" dirty="0" smtClean="0">
                <a:solidFill>
                  <a:srgbClr val="FF0000"/>
                </a:solidFill>
              </a:rPr>
              <a:t>violazione del </a:t>
            </a:r>
            <a:r>
              <a:rPr lang="it-IT" dirty="0">
                <a:solidFill>
                  <a:srgbClr val="FF0000"/>
                </a:solidFill>
              </a:rPr>
              <a:t>calendario del processo (art. </a:t>
            </a:r>
            <a:r>
              <a:rPr lang="it-IT" dirty="0" smtClean="0">
                <a:solidFill>
                  <a:srgbClr val="FF0000"/>
                </a:solidFill>
              </a:rPr>
              <a:t>59)</a:t>
            </a:r>
            <a:endParaRPr lang="it-IT" dirty="0">
              <a:solidFill>
                <a:srgbClr val="FF0000"/>
              </a:solidFill>
            </a:endParaRPr>
          </a:p>
        </p:txBody>
      </p:sp>
      <p:grpSp>
        <p:nvGrpSpPr>
          <p:cNvPr id="19" name="Gruppo 18"/>
          <p:cNvGrpSpPr/>
          <p:nvPr/>
        </p:nvGrpSpPr>
        <p:grpSpPr>
          <a:xfrm>
            <a:off x="195351" y="846306"/>
            <a:ext cx="3007604" cy="5501532"/>
            <a:chOff x="-1027970" y="213017"/>
            <a:chExt cx="11282053" cy="738000"/>
          </a:xfrm>
          <a:scene3d>
            <a:camera prst="orthographicFront">
              <a:rot lat="0" lon="0" rev="0"/>
            </a:camera>
            <a:lightRig rig="contrasting" dir="t">
              <a:rot lat="0" lon="0" rev="1200000"/>
            </a:lightRig>
          </a:scene3d>
        </p:grpSpPr>
        <p:sp>
          <p:nvSpPr>
            <p:cNvPr id="20" name="Rettangolo arrotondato 19"/>
            <p:cNvSpPr/>
            <p:nvPr/>
          </p:nvSpPr>
          <p:spPr>
            <a:xfrm>
              <a:off x="-410973" y="213017"/>
              <a:ext cx="7068674" cy="7380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ettangolo 20"/>
            <p:cNvSpPr/>
            <p:nvPr/>
          </p:nvSpPr>
          <p:spPr>
            <a:xfrm>
              <a:off x="-1027970" y="249043"/>
              <a:ext cx="11282053" cy="665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7179" tIns="0" rIns="267179" bIns="0" numCol="1" spcCol="1270" anchor="ctr" anchorCtr="0">
              <a:noAutofit/>
            </a:bodyPr>
            <a:lstStyle/>
            <a:p>
              <a:pPr lvl="0" algn="l" defTabSz="1111250">
                <a:lnSpc>
                  <a:spcPct val="90000"/>
                </a:lnSpc>
                <a:spcBef>
                  <a:spcPct val="0"/>
                </a:spcBef>
                <a:spcAft>
                  <a:spcPct val="35000"/>
                </a:spcAft>
              </a:pPr>
              <a:r>
                <a:rPr lang="it-IT" sz="2500" b="1" dirty="0" smtClean="0">
                  <a:solidFill>
                    <a:srgbClr val="FF0000"/>
                  </a:solidFill>
                  <a:effectLst>
                    <a:outerShdw blurRad="38100" dist="38100" dir="2700000" algn="tl">
                      <a:srgbClr val="000000">
                        <a:alpha val="43137"/>
                      </a:srgbClr>
                    </a:outerShdw>
                  </a:effectLst>
                </a:rPr>
                <a:t>  NOVITA’</a:t>
              </a:r>
            </a:p>
            <a:p>
              <a:pPr lvl="0" algn="l" defTabSz="1111250">
                <a:lnSpc>
                  <a:spcPct val="90000"/>
                </a:lnSpc>
                <a:spcBef>
                  <a:spcPct val="0"/>
                </a:spcBef>
                <a:spcAft>
                  <a:spcPct val="35000"/>
                </a:spcAft>
              </a:pPr>
              <a:endParaRPr lang="it-IT" sz="2500" b="1" dirty="0"/>
            </a:p>
            <a:p>
              <a:pPr lvl="0" algn="l" defTabSz="1111250">
                <a:lnSpc>
                  <a:spcPct val="90000"/>
                </a:lnSpc>
                <a:spcBef>
                  <a:spcPct val="0"/>
                </a:spcBef>
                <a:spcAft>
                  <a:spcPct val="35000"/>
                </a:spcAft>
              </a:pPr>
              <a:r>
                <a:rPr lang="it-IT" sz="2500" b="1" dirty="0" smtClean="0"/>
                <a:t>TITOLO IV</a:t>
              </a:r>
            </a:p>
            <a:p>
              <a:pPr lvl="0" algn="l" defTabSz="1111250">
                <a:lnSpc>
                  <a:spcPct val="90000"/>
                </a:lnSpc>
                <a:spcBef>
                  <a:spcPct val="0"/>
                </a:spcBef>
                <a:spcAft>
                  <a:spcPct val="35000"/>
                </a:spcAft>
              </a:pPr>
              <a:endParaRPr lang="it-IT" sz="2500" b="1" dirty="0" smtClean="0"/>
            </a:p>
            <a:p>
              <a:pPr lvl="0" algn="l" defTabSz="1111250">
                <a:lnSpc>
                  <a:spcPct val="90000"/>
                </a:lnSpc>
                <a:spcBef>
                  <a:spcPct val="0"/>
                </a:spcBef>
                <a:spcAft>
                  <a:spcPct val="35000"/>
                </a:spcAft>
              </a:pPr>
              <a:r>
                <a:rPr lang="it-IT" b="1" dirty="0" smtClean="0">
                  <a:latin typeface="Arial" panose="020B0604020202020204" pitchFamily="34" charset="0"/>
                  <a:cs typeface="Arial" panose="020B0604020202020204" pitchFamily="34" charset="0"/>
                </a:rPr>
                <a:t>DOVERI</a:t>
              </a:r>
            </a:p>
            <a:p>
              <a:pPr lvl="0" algn="l" defTabSz="1111250">
                <a:lnSpc>
                  <a:spcPct val="90000"/>
                </a:lnSpc>
                <a:spcBef>
                  <a:spcPct val="0"/>
                </a:spcBef>
                <a:spcAft>
                  <a:spcPct val="35000"/>
                </a:spcAft>
              </a:pPr>
              <a:r>
                <a:rPr lang="it-IT" sz="1600" b="1" dirty="0" smtClean="0">
                  <a:latin typeface="Arial" panose="020B0604020202020204" pitchFamily="34" charset="0"/>
                  <a:cs typeface="Arial" panose="020B0604020202020204" pitchFamily="34" charset="0"/>
                </a:rPr>
                <a:t>DELL’AVVOCATO</a:t>
              </a:r>
            </a:p>
            <a:p>
              <a:pPr lvl="0" algn="l" defTabSz="1111250">
                <a:lnSpc>
                  <a:spcPct val="90000"/>
                </a:lnSpc>
                <a:spcBef>
                  <a:spcPct val="0"/>
                </a:spcBef>
                <a:spcAft>
                  <a:spcPct val="35000"/>
                </a:spcAft>
              </a:pPr>
              <a:r>
                <a:rPr lang="it-IT" b="1" dirty="0" smtClean="0">
                  <a:latin typeface="Arial" panose="020B0604020202020204" pitchFamily="34" charset="0"/>
                  <a:cs typeface="Arial" panose="020B0604020202020204" pitchFamily="34" charset="0"/>
                </a:rPr>
                <a:t>NEL</a:t>
              </a:r>
            </a:p>
            <a:p>
              <a:pPr lvl="0" algn="l" defTabSz="1111250">
                <a:lnSpc>
                  <a:spcPct val="90000"/>
                </a:lnSpc>
                <a:spcBef>
                  <a:spcPct val="0"/>
                </a:spcBef>
                <a:spcAft>
                  <a:spcPct val="35000"/>
                </a:spcAft>
              </a:pPr>
              <a:r>
                <a:rPr lang="it-IT" b="1" dirty="0" smtClean="0">
                  <a:latin typeface="Arial" panose="020B0604020202020204" pitchFamily="34" charset="0"/>
                  <a:cs typeface="Arial" panose="020B0604020202020204" pitchFamily="34" charset="0"/>
                </a:rPr>
                <a:t>PROCESSO</a:t>
              </a:r>
            </a:p>
            <a:p>
              <a:pPr lvl="0" algn="l" defTabSz="1111250">
                <a:lnSpc>
                  <a:spcPct val="90000"/>
                </a:lnSpc>
                <a:spcBef>
                  <a:spcPct val="0"/>
                </a:spcBef>
                <a:spcAft>
                  <a:spcPct val="35000"/>
                </a:spcAft>
              </a:pPr>
              <a:endParaRPr lang="it-IT" sz="2200" b="1" kern="1200" dirty="0"/>
            </a:p>
            <a:p>
              <a:pPr lvl="0" algn="l" defTabSz="1111250">
                <a:lnSpc>
                  <a:spcPct val="90000"/>
                </a:lnSpc>
                <a:spcBef>
                  <a:spcPct val="0"/>
                </a:spcBef>
                <a:spcAft>
                  <a:spcPct val="35000"/>
                </a:spcAft>
              </a:pPr>
              <a:r>
                <a:rPr lang="it-IT" sz="2200" b="1" i="1" dirty="0" smtClean="0"/>
                <a:t>Art. 46-62</a:t>
              </a:r>
              <a:endParaRPr lang="it-IT" sz="2200" i="1" kern="1200" dirty="0"/>
            </a:p>
          </p:txBody>
        </p:sp>
      </p:grpSp>
      <p:sp>
        <p:nvSpPr>
          <p:cNvPr id="4" name="Rettangolo 3"/>
          <p:cNvSpPr/>
          <p:nvPr/>
        </p:nvSpPr>
        <p:spPr>
          <a:xfrm>
            <a:off x="3489506" y="764143"/>
            <a:ext cx="4067139" cy="461665"/>
          </a:xfrm>
          <a:prstGeom prst="rect">
            <a:avLst/>
          </a:prstGeom>
        </p:spPr>
        <p:txBody>
          <a:bodyPr wrap="none">
            <a:spAutoFit/>
          </a:bodyPr>
          <a:lstStyle/>
          <a:p>
            <a:r>
              <a:rPr lang="it-IT" sz="2400" b="1" dirty="0">
                <a:solidFill>
                  <a:srgbClr val="0070C0"/>
                </a:solidFill>
                <a:effectLst>
                  <a:outerShdw blurRad="38100" dist="38100" dir="2700000" algn="tl">
                    <a:srgbClr val="000000">
                      <a:alpha val="43137"/>
                    </a:srgbClr>
                  </a:outerShdw>
                </a:effectLst>
              </a:rPr>
              <a:t>Collocazione  norme esistenti</a:t>
            </a:r>
          </a:p>
        </p:txBody>
      </p:sp>
      <p:sp>
        <p:nvSpPr>
          <p:cNvPr id="5" name="Rettangolo 4"/>
          <p:cNvSpPr/>
          <p:nvPr/>
        </p:nvSpPr>
        <p:spPr>
          <a:xfrm>
            <a:off x="3489506" y="3059668"/>
            <a:ext cx="1988045" cy="461665"/>
          </a:xfrm>
          <a:prstGeom prst="rect">
            <a:avLst/>
          </a:prstGeom>
        </p:spPr>
        <p:txBody>
          <a:bodyPr wrap="none">
            <a:spAutoFit/>
          </a:bodyPr>
          <a:lstStyle/>
          <a:p>
            <a:r>
              <a:rPr lang="it-IT" sz="2400" b="1" dirty="0" smtClean="0">
                <a:solidFill>
                  <a:srgbClr val="0070C0"/>
                </a:solidFill>
                <a:effectLst>
                  <a:outerShdw blurRad="38100" dist="38100" dir="2700000" algn="tl">
                    <a:srgbClr val="000000">
                      <a:alpha val="43137"/>
                    </a:srgbClr>
                  </a:outerShdw>
                </a:effectLst>
              </a:rPr>
              <a:t>Norme nuove</a:t>
            </a:r>
            <a:endParaRPr lang="it-IT" sz="2400" b="1" dirty="0">
              <a:solidFill>
                <a:srgbClr val="0070C0"/>
              </a:solidFill>
              <a:effectLst>
                <a:outerShdw blurRad="38100" dist="38100" dir="2700000" algn="tl">
                  <a:srgbClr val="000000">
                    <a:alpha val="43137"/>
                  </a:srgbClr>
                </a:outerShdw>
              </a:effectLst>
            </a:endParaRPr>
          </a:p>
        </p:txBody>
      </p:sp>
      <p:sp>
        <p:nvSpPr>
          <p:cNvPr id="10" name="Rettangolo 9"/>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p:cNvSpPr/>
          <p:nvPr/>
        </p:nvSpPr>
        <p:spPr>
          <a:xfrm>
            <a:off x="195351" y="6628515"/>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13"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7621630" y="6527072"/>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10088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55" y="612820"/>
            <a:ext cx="8546159" cy="5909310"/>
          </a:xfrm>
          <a:prstGeom prst="rect">
            <a:avLst/>
          </a:prstGeom>
        </p:spPr>
        <p:txBody>
          <a:bodyPr wrap="square">
            <a:spAutoFit/>
          </a:bodyPr>
          <a:lstStyle/>
          <a:p>
            <a:pPr algn="ctr"/>
            <a:endParaRPr lang="it-IT" b="1" i="1" dirty="0" smtClean="0">
              <a:solidFill>
                <a:schemeClr val="accent1">
                  <a:lumMod val="75000"/>
                </a:schemeClr>
              </a:solidFill>
            </a:endParaRPr>
          </a:p>
          <a:p>
            <a:pPr algn="ctr"/>
            <a:r>
              <a:rPr lang="it-IT" b="1" i="1" dirty="0" smtClean="0">
                <a:solidFill>
                  <a:schemeClr val="accent1">
                    <a:lumMod val="75000"/>
                  </a:schemeClr>
                </a:solidFill>
              </a:rPr>
              <a:t>Art.50 </a:t>
            </a:r>
            <a:r>
              <a:rPr lang="it-IT" b="1" i="1" dirty="0">
                <a:solidFill>
                  <a:schemeClr val="accent1">
                    <a:lumMod val="75000"/>
                  </a:schemeClr>
                </a:solidFill>
              </a:rPr>
              <a:t>– Dovere di </a:t>
            </a:r>
            <a:r>
              <a:rPr lang="it-IT" b="1" i="1" dirty="0" smtClean="0">
                <a:solidFill>
                  <a:schemeClr val="accent1">
                    <a:lumMod val="75000"/>
                  </a:schemeClr>
                </a:solidFill>
              </a:rPr>
              <a:t>verità</a:t>
            </a:r>
          </a:p>
          <a:p>
            <a:pPr algn="ctr"/>
            <a:endParaRPr lang="it-IT" dirty="0">
              <a:solidFill>
                <a:schemeClr val="accent1">
                  <a:lumMod val="75000"/>
                </a:schemeClr>
              </a:solidFill>
            </a:endParaRPr>
          </a:p>
          <a:p>
            <a:pPr marL="342900" indent="-342900" algn="just">
              <a:buAutoNum type="arabicPeriod"/>
            </a:pPr>
            <a:r>
              <a:rPr lang="it-IT" i="1" dirty="0" smtClean="0">
                <a:solidFill>
                  <a:schemeClr val="tx2">
                    <a:lumMod val="75000"/>
                  </a:schemeClr>
                </a:solidFill>
              </a:rPr>
              <a:t>L’avvocato </a:t>
            </a:r>
            <a:r>
              <a:rPr lang="it-IT" b="1" i="1" dirty="0">
                <a:solidFill>
                  <a:schemeClr val="tx2">
                    <a:lumMod val="75000"/>
                  </a:schemeClr>
                </a:solidFill>
                <a:effectLst>
                  <a:outerShdw blurRad="38100" dist="38100" dir="2700000" algn="tl">
                    <a:srgbClr val="000000">
                      <a:alpha val="43137"/>
                    </a:srgbClr>
                  </a:outerShdw>
                </a:effectLst>
              </a:rPr>
              <a:t>non deve introdurre</a:t>
            </a:r>
            <a:r>
              <a:rPr lang="it-IT" i="1" dirty="0">
                <a:solidFill>
                  <a:schemeClr val="tx2">
                    <a:lumMod val="75000"/>
                  </a:schemeClr>
                </a:solidFill>
              </a:rPr>
              <a:t> nel procedimento </a:t>
            </a:r>
            <a:r>
              <a:rPr lang="it-IT" i="1" dirty="0">
                <a:solidFill>
                  <a:srgbClr val="FF0000"/>
                </a:solidFill>
              </a:rPr>
              <a:t>prove, elementi di prova o documenti </a:t>
            </a:r>
            <a:r>
              <a:rPr lang="it-IT" i="1" dirty="0" smtClean="0">
                <a:solidFill>
                  <a:srgbClr val="FF0000"/>
                </a:solidFill>
              </a:rPr>
              <a:t>che sappia </a:t>
            </a:r>
            <a:r>
              <a:rPr lang="it-IT" i="1" dirty="0">
                <a:solidFill>
                  <a:srgbClr val="FF0000"/>
                </a:solidFill>
              </a:rPr>
              <a:t>essere falsi</a:t>
            </a:r>
            <a:r>
              <a:rPr lang="it-IT" i="1" dirty="0" smtClean="0">
                <a:solidFill>
                  <a:schemeClr val="tx2">
                    <a:lumMod val="75000"/>
                  </a:schemeClr>
                </a:solidFill>
              </a:rPr>
              <a:t>.</a:t>
            </a:r>
          </a:p>
          <a:p>
            <a:pPr marL="342900" indent="-342900" algn="just">
              <a:buAutoNum type="arabicPeriod"/>
            </a:pPr>
            <a:r>
              <a:rPr lang="it-IT" i="1" dirty="0" smtClean="0">
                <a:solidFill>
                  <a:schemeClr val="tx2">
                    <a:lumMod val="75000"/>
                  </a:schemeClr>
                </a:solidFill>
              </a:rPr>
              <a:t> </a:t>
            </a:r>
            <a:r>
              <a:rPr lang="it-IT" i="1" dirty="0">
                <a:solidFill>
                  <a:schemeClr val="tx2">
                    <a:lumMod val="75000"/>
                  </a:schemeClr>
                </a:solidFill>
              </a:rPr>
              <a:t>L’avvocato </a:t>
            </a:r>
            <a:r>
              <a:rPr lang="it-IT" b="1" i="1" dirty="0">
                <a:solidFill>
                  <a:schemeClr val="tx2">
                    <a:lumMod val="75000"/>
                  </a:schemeClr>
                </a:solidFill>
                <a:effectLst>
                  <a:outerShdw blurRad="38100" dist="38100" dir="2700000" algn="tl">
                    <a:srgbClr val="000000">
                      <a:alpha val="43137"/>
                    </a:srgbClr>
                  </a:outerShdw>
                </a:effectLst>
              </a:rPr>
              <a:t>non deve utilizzare </a:t>
            </a:r>
            <a:r>
              <a:rPr lang="it-IT" i="1" dirty="0">
                <a:solidFill>
                  <a:schemeClr val="tx2">
                    <a:lumMod val="75000"/>
                  </a:schemeClr>
                </a:solidFill>
              </a:rPr>
              <a:t>nel procedimento prove, elementi di prova o documenti </a:t>
            </a:r>
            <a:r>
              <a:rPr lang="it-IT" i="1" dirty="0">
                <a:solidFill>
                  <a:srgbClr val="FF0000"/>
                </a:solidFill>
              </a:rPr>
              <a:t>prodotti o provenienti dalla parte assistita </a:t>
            </a:r>
            <a:r>
              <a:rPr lang="it-IT" i="1" dirty="0">
                <a:solidFill>
                  <a:schemeClr val="tx2">
                    <a:lumMod val="75000"/>
                  </a:schemeClr>
                </a:solidFill>
              </a:rPr>
              <a:t>che sappia o apprenda essere </a:t>
            </a:r>
            <a:r>
              <a:rPr lang="it-IT" i="1" dirty="0" smtClean="0">
                <a:solidFill>
                  <a:schemeClr val="tx2">
                    <a:lumMod val="75000"/>
                  </a:schemeClr>
                </a:solidFill>
              </a:rPr>
              <a:t>falsi.</a:t>
            </a:r>
          </a:p>
          <a:p>
            <a:pPr marL="342900" indent="-342900" algn="just">
              <a:buAutoNum type="arabicPeriod"/>
            </a:pPr>
            <a:r>
              <a:rPr lang="it-IT" i="1" dirty="0" smtClean="0">
                <a:solidFill>
                  <a:schemeClr val="tx2">
                    <a:lumMod val="75000"/>
                  </a:schemeClr>
                </a:solidFill>
              </a:rPr>
              <a:t> </a:t>
            </a:r>
            <a:r>
              <a:rPr lang="it-IT" i="1" dirty="0">
                <a:solidFill>
                  <a:schemeClr val="tx2">
                    <a:lumMod val="75000"/>
                  </a:schemeClr>
                </a:solidFill>
              </a:rPr>
              <a:t>L’avvocato che apprenda, anche successivamente, dell’introduzione nel procedimento di prove, elementi di prova o documenti falsi, provenienti dalla parte assistita, </a:t>
            </a:r>
            <a:r>
              <a:rPr lang="it-IT" b="1" i="1" dirty="0">
                <a:solidFill>
                  <a:schemeClr val="tx2">
                    <a:lumMod val="75000"/>
                  </a:schemeClr>
                </a:solidFill>
                <a:effectLst>
                  <a:outerShdw blurRad="38100" dist="38100" dir="2700000" algn="tl">
                    <a:srgbClr val="000000">
                      <a:alpha val="43137"/>
                    </a:srgbClr>
                  </a:outerShdw>
                </a:effectLst>
              </a:rPr>
              <a:t>non può utilizzarli o deve rinunciare al </a:t>
            </a:r>
            <a:r>
              <a:rPr lang="it-IT" b="1" i="1" dirty="0" smtClean="0">
                <a:solidFill>
                  <a:schemeClr val="tx2">
                    <a:lumMod val="75000"/>
                  </a:schemeClr>
                </a:solidFill>
                <a:effectLst>
                  <a:outerShdw blurRad="38100" dist="38100" dir="2700000" algn="tl">
                    <a:srgbClr val="000000">
                      <a:alpha val="43137"/>
                    </a:srgbClr>
                  </a:outerShdw>
                </a:effectLst>
              </a:rPr>
              <a:t>mandato</a:t>
            </a:r>
            <a:r>
              <a:rPr lang="it-IT" i="1" dirty="0" smtClean="0">
                <a:solidFill>
                  <a:schemeClr val="tx2">
                    <a:lumMod val="75000"/>
                  </a:schemeClr>
                </a:solidFill>
              </a:rPr>
              <a:t>.</a:t>
            </a:r>
          </a:p>
          <a:p>
            <a:pPr marL="342900" indent="-342900" algn="just">
              <a:buAutoNum type="arabicPeriod"/>
            </a:pPr>
            <a:r>
              <a:rPr lang="it-IT" i="1" dirty="0" smtClean="0">
                <a:solidFill>
                  <a:schemeClr val="tx2">
                    <a:lumMod val="75000"/>
                  </a:schemeClr>
                </a:solidFill>
              </a:rPr>
              <a:t>L’avvocato </a:t>
            </a:r>
            <a:r>
              <a:rPr lang="it-IT" i="1" dirty="0">
                <a:solidFill>
                  <a:schemeClr val="tx2">
                    <a:lumMod val="75000"/>
                  </a:schemeClr>
                </a:solidFill>
              </a:rPr>
              <a:t>non deve impegnare di fronte al giudice la propria parola sulla verità dei fatti esposti in giudizio</a:t>
            </a:r>
            <a:r>
              <a:rPr lang="it-IT" i="1" dirty="0" smtClean="0">
                <a:solidFill>
                  <a:schemeClr val="tx2">
                    <a:lumMod val="75000"/>
                  </a:schemeClr>
                </a:solidFill>
              </a:rPr>
              <a:t>.</a:t>
            </a:r>
          </a:p>
          <a:p>
            <a:pPr marL="342900" indent="-342900" algn="just">
              <a:buAutoNum type="arabicPeriod"/>
            </a:pPr>
            <a:r>
              <a:rPr lang="it-IT" i="1" dirty="0" smtClean="0">
                <a:solidFill>
                  <a:schemeClr val="tx2">
                    <a:lumMod val="75000"/>
                  </a:schemeClr>
                </a:solidFill>
              </a:rPr>
              <a:t>L’avvocato</a:t>
            </a:r>
            <a:r>
              <a:rPr lang="it-IT" i="1" dirty="0">
                <a:solidFill>
                  <a:schemeClr val="tx2">
                    <a:lumMod val="75000"/>
                  </a:schemeClr>
                </a:solidFill>
              </a:rPr>
              <a:t>, nel procedimento, non deve rendere false dichiarazioni sull’esistenza o inesistenza di fatti di cui abbia diretta conoscenza e suscettibili di essere assunti come presupposto di un provvedimento del </a:t>
            </a:r>
            <a:r>
              <a:rPr lang="it-IT" i="1" dirty="0" smtClean="0">
                <a:solidFill>
                  <a:schemeClr val="tx2">
                    <a:lumMod val="75000"/>
                  </a:schemeClr>
                </a:solidFill>
              </a:rPr>
              <a:t>magistrato.</a:t>
            </a:r>
          </a:p>
          <a:p>
            <a:pPr marL="342900" indent="-342900" algn="just">
              <a:buAutoNum type="arabicPeriod"/>
            </a:pPr>
            <a:r>
              <a:rPr lang="it-IT" i="1" dirty="0" smtClean="0">
                <a:solidFill>
                  <a:schemeClr val="tx2">
                    <a:lumMod val="75000"/>
                  </a:schemeClr>
                </a:solidFill>
              </a:rPr>
              <a:t>L’avvocato</a:t>
            </a:r>
            <a:r>
              <a:rPr lang="it-IT" i="1" dirty="0">
                <a:solidFill>
                  <a:schemeClr val="tx2">
                    <a:lumMod val="75000"/>
                  </a:schemeClr>
                </a:solidFill>
              </a:rPr>
              <a:t>, nella presentazione di istanze o richieste riguardanti lo stesso fatto, deve indicare i provvedimenti già ottenuti, compresi quelli di rigetto</a:t>
            </a:r>
            <a:r>
              <a:rPr lang="it-IT" i="1" dirty="0" smtClean="0">
                <a:solidFill>
                  <a:schemeClr val="tx2">
                    <a:lumMod val="75000"/>
                  </a:schemeClr>
                </a:solidFill>
              </a:rPr>
              <a:t>.</a:t>
            </a:r>
          </a:p>
          <a:p>
            <a:pPr marL="342900" indent="-342900" algn="just">
              <a:buAutoNum type="arabicPeriod"/>
            </a:pPr>
            <a:r>
              <a:rPr lang="it-IT" i="1" dirty="0" smtClean="0">
                <a:solidFill>
                  <a:schemeClr val="tx2">
                    <a:lumMod val="75000"/>
                  </a:schemeClr>
                </a:solidFill>
              </a:rPr>
              <a:t>La </a:t>
            </a:r>
            <a:r>
              <a:rPr lang="it-IT" i="1" dirty="0">
                <a:solidFill>
                  <a:schemeClr val="tx2">
                    <a:lumMod val="75000"/>
                  </a:schemeClr>
                </a:solidFill>
              </a:rPr>
              <a:t>violazione dei divieti di cui ai commi 1,2,3,4 e 5 comporta l’applicazione della sanzione disciplinare della </a:t>
            </a:r>
            <a:r>
              <a:rPr lang="it-IT" b="1" i="1" dirty="0">
                <a:solidFill>
                  <a:schemeClr val="tx2">
                    <a:lumMod val="75000"/>
                  </a:schemeClr>
                </a:solidFill>
                <a:effectLst>
                  <a:outerShdw blurRad="38100" dist="38100" dir="2700000" algn="tl">
                    <a:srgbClr val="000000">
                      <a:alpha val="43137"/>
                    </a:srgbClr>
                  </a:outerShdw>
                </a:effectLst>
              </a:rPr>
              <a:t>sospensione</a:t>
            </a:r>
            <a:r>
              <a:rPr lang="it-IT" i="1" dirty="0">
                <a:solidFill>
                  <a:schemeClr val="tx2">
                    <a:lumMod val="75000"/>
                  </a:schemeClr>
                </a:solidFill>
              </a:rPr>
              <a:t> dall’esercizio dell’attività professionale da uno a tre anni. La violazione del dovere di cui al comma 6 comporta l’applicazione della sanzione disciplinare dell’avvertimento</a:t>
            </a:r>
            <a:endParaRPr lang="it-IT" dirty="0">
              <a:solidFill>
                <a:schemeClr val="tx2">
                  <a:lumMod val="75000"/>
                </a:schemeClr>
              </a:solidFill>
              <a:effectLst/>
            </a:endParaRPr>
          </a:p>
        </p:txBody>
      </p:sp>
      <p:sp>
        <p:nvSpPr>
          <p:cNvPr id="3" name="Rettangolo 2"/>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275224" y="6564917"/>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7621630" y="6527072"/>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209553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61851" y="2232325"/>
            <a:ext cx="6086819" cy="2862322"/>
          </a:xfrm>
          <a:prstGeom prst="rect">
            <a:avLst/>
          </a:prstGeom>
        </p:spPr>
        <p:txBody>
          <a:bodyPr wrap="square">
            <a:spAutoFit/>
          </a:bodyPr>
          <a:lstStyle/>
          <a:p>
            <a:pPr marL="342900" indent="-342900" algn="just">
              <a:buAutoNum type="arabicPeriod"/>
            </a:pPr>
            <a:r>
              <a:rPr lang="it-IT" dirty="0" smtClean="0">
                <a:solidFill>
                  <a:schemeClr val="accent1">
                    <a:lumMod val="75000"/>
                  </a:schemeClr>
                </a:solidFill>
              </a:rPr>
              <a:t>L’avvocato </a:t>
            </a:r>
            <a:r>
              <a:rPr lang="it-IT" dirty="0">
                <a:solidFill>
                  <a:schemeClr val="accent1">
                    <a:lumMod val="75000"/>
                  </a:schemeClr>
                </a:solidFill>
              </a:rPr>
              <a:t>deve evitare espressioni </a:t>
            </a:r>
            <a:r>
              <a:rPr lang="it-IT" dirty="0">
                <a:solidFill>
                  <a:srgbClr val="FF0000"/>
                </a:solidFill>
              </a:rPr>
              <a:t>offensive o sconvenienti</a:t>
            </a:r>
            <a:r>
              <a:rPr lang="it-IT" dirty="0">
                <a:solidFill>
                  <a:schemeClr val="accent1">
                    <a:lumMod val="75000"/>
                  </a:schemeClr>
                </a:solidFill>
              </a:rPr>
              <a:t> negli scritti in giudizio e nell’esercizio dell’attività professionale nei confronti di colleghi, magistrati, controparti o </a:t>
            </a:r>
            <a:r>
              <a:rPr lang="it-IT" dirty="0" smtClean="0">
                <a:solidFill>
                  <a:schemeClr val="accent1">
                    <a:lumMod val="75000"/>
                  </a:schemeClr>
                </a:solidFill>
              </a:rPr>
              <a:t>terzi.</a:t>
            </a:r>
          </a:p>
          <a:p>
            <a:pPr marL="342900" indent="-342900" algn="just">
              <a:buAutoNum type="arabicPeriod"/>
            </a:pPr>
            <a:endParaRPr lang="it-IT" dirty="0" smtClean="0">
              <a:solidFill>
                <a:schemeClr val="accent1">
                  <a:lumMod val="75000"/>
                </a:schemeClr>
              </a:solidFill>
            </a:endParaRPr>
          </a:p>
          <a:p>
            <a:pPr marL="342900" indent="-342900" algn="just">
              <a:buAutoNum type="arabicPeriod"/>
            </a:pPr>
            <a:r>
              <a:rPr lang="it-IT" dirty="0" smtClean="0">
                <a:solidFill>
                  <a:schemeClr val="accent1">
                    <a:lumMod val="75000"/>
                  </a:schemeClr>
                </a:solidFill>
              </a:rPr>
              <a:t> </a:t>
            </a:r>
            <a:r>
              <a:rPr lang="it-IT" dirty="0">
                <a:solidFill>
                  <a:schemeClr val="accent1">
                    <a:lumMod val="75000"/>
                  </a:schemeClr>
                </a:solidFill>
              </a:rPr>
              <a:t>La ritorsione o la provocazione o la reciprocità delle offese non escludono la rilevanza disciplinare della </a:t>
            </a:r>
            <a:r>
              <a:rPr lang="it-IT" dirty="0" smtClean="0">
                <a:solidFill>
                  <a:schemeClr val="accent1">
                    <a:lumMod val="75000"/>
                  </a:schemeClr>
                </a:solidFill>
              </a:rPr>
              <a:t>condotta.</a:t>
            </a:r>
          </a:p>
          <a:p>
            <a:pPr marL="342900" indent="-342900" algn="just">
              <a:buAutoNum type="arabicPeriod"/>
            </a:pPr>
            <a:endParaRPr lang="it-IT" dirty="0" smtClean="0">
              <a:solidFill>
                <a:schemeClr val="accent1">
                  <a:lumMod val="75000"/>
                </a:schemeClr>
              </a:solidFill>
            </a:endParaRPr>
          </a:p>
          <a:p>
            <a:pPr marL="342900" indent="-342900" algn="just">
              <a:buAutoNum type="arabicPeriod"/>
            </a:pPr>
            <a:r>
              <a:rPr lang="it-IT" dirty="0" smtClean="0">
                <a:solidFill>
                  <a:schemeClr val="accent1">
                    <a:lumMod val="75000"/>
                  </a:schemeClr>
                </a:solidFill>
              </a:rPr>
              <a:t> </a:t>
            </a:r>
            <a:r>
              <a:rPr lang="it-IT" dirty="0">
                <a:solidFill>
                  <a:schemeClr val="accent1">
                    <a:lumMod val="75000"/>
                  </a:schemeClr>
                </a:solidFill>
              </a:rPr>
              <a:t>La violazione del divieto di cui al comma 1 comporta l’applicazione della sanzione disciplinare della censura</a:t>
            </a:r>
            <a:r>
              <a:rPr lang="it-IT" dirty="0" smtClean="0">
                <a:solidFill>
                  <a:schemeClr val="accent1">
                    <a:lumMod val="75000"/>
                  </a:schemeClr>
                </a:solidFill>
              </a:rPr>
              <a:t>.</a:t>
            </a:r>
            <a:endParaRPr lang="it-IT" dirty="0">
              <a:solidFill>
                <a:schemeClr val="accent1">
                  <a:lumMod val="75000"/>
                </a:schemeClr>
              </a:solidFill>
              <a:effectLst/>
            </a:endParaRPr>
          </a:p>
        </p:txBody>
      </p:sp>
      <p:sp>
        <p:nvSpPr>
          <p:cNvPr id="3" name="Rettangolo 2"/>
          <p:cNvSpPr/>
          <p:nvPr/>
        </p:nvSpPr>
        <p:spPr>
          <a:xfrm>
            <a:off x="382933" y="1011586"/>
            <a:ext cx="8235773" cy="954107"/>
          </a:xfrm>
          <a:prstGeom prst="rect">
            <a:avLst/>
          </a:prstGeom>
        </p:spPr>
        <p:txBody>
          <a:bodyPr wrap="square">
            <a:spAutoFit/>
          </a:bodyPr>
          <a:lstStyle/>
          <a:p>
            <a:pPr algn="ctr"/>
            <a:r>
              <a:rPr lang="it-IT" sz="2800" b="1" dirty="0">
                <a:solidFill>
                  <a:schemeClr val="accent1">
                    <a:lumMod val="75000"/>
                  </a:schemeClr>
                </a:solidFill>
              </a:rPr>
              <a:t>Art. </a:t>
            </a:r>
            <a:r>
              <a:rPr lang="it-IT" sz="2800" b="1" dirty="0" smtClean="0">
                <a:solidFill>
                  <a:schemeClr val="accent1">
                    <a:lumMod val="75000"/>
                  </a:schemeClr>
                </a:solidFill>
              </a:rPr>
              <a:t>52 </a:t>
            </a:r>
            <a:r>
              <a:rPr lang="it-IT" sz="1600" b="1" dirty="0" smtClean="0">
                <a:solidFill>
                  <a:schemeClr val="accent1">
                    <a:lumMod val="75000"/>
                  </a:schemeClr>
                </a:solidFill>
              </a:rPr>
              <a:t>( vecchio art. 20)</a:t>
            </a:r>
          </a:p>
          <a:p>
            <a:pPr algn="ctr"/>
            <a:r>
              <a:rPr lang="it-IT" sz="2800" b="1" dirty="0" smtClean="0">
                <a:solidFill>
                  <a:schemeClr val="accent1">
                    <a:lumMod val="75000"/>
                  </a:schemeClr>
                </a:solidFill>
              </a:rPr>
              <a:t>Divieto di uso di espressioni offensive o sconvenienti.</a:t>
            </a:r>
            <a:endParaRPr lang="it-IT" sz="2800" b="1" dirty="0">
              <a:solidFill>
                <a:schemeClr val="accent1">
                  <a:lumMod val="75000"/>
                </a:schemeClr>
              </a:solidFill>
            </a:endParaRPr>
          </a:p>
        </p:txBody>
      </p:sp>
      <p:sp>
        <p:nvSpPr>
          <p:cNvPr id="4" name="Rettangolo 3"/>
          <p:cNvSpPr/>
          <p:nvPr/>
        </p:nvSpPr>
        <p:spPr>
          <a:xfrm>
            <a:off x="2547259" y="409629"/>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Rettangolo 4"/>
          <p:cNvSpPr/>
          <p:nvPr/>
        </p:nvSpPr>
        <p:spPr>
          <a:xfrm>
            <a:off x="209938" y="6309951"/>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6"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95"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7621630" y="6223452"/>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11370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5659" y="957957"/>
            <a:ext cx="7866043" cy="5109091"/>
          </a:xfrm>
          <a:prstGeom prst="rect">
            <a:avLst/>
          </a:prstGeom>
        </p:spPr>
        <p:txBody>
          <a:bodyPr wrap="square">
            <a:spAutoFit/>
          </a:bodyPr>
          <a:lstStyle/>
          <a:p>
            <a:pPr algn="ctr"/>
            <a:r>
              <a:rPr lang="it-IT" sz="2800" b="1" i="1" dirty="0">
                <a:solidFill>
                  <a:schemeClr val="accent1">
                    <a:lumMod val="75000"/>
                  </a:schemeClr>
                </a:solidFill>
                <a:latin typeface="Corbel" panose="020B0503020204020204" pitchFamily="34" charset="0"/>
              </a:rPr>
              <a:t>Art. 53 –Rapporti con i </a:t>
            </a:r>
            <a:r>
              <a:rPr lang="it-IT" sz="2800" b="1" i="1" dirty="0" smtClean="0">
                <a:solidFill>
                  <a:schemeClr val="accent1">
                    <a:lumMod val="75000"/>
                  </a:schemeClr>
                </a:solidFill>
                <a:latin typeface="Corbel" panose="020B0503020204020204" pitchFamily="34" charset="0"/>
              </a:rPr>
              <a:t>magistrati</a:t>
            </a:r>
          </a:p>
          <a:p>
            <a:pPr algn="ctr"/>
            <a:endParaRPr lang="it-IT" sz="2800" b="1" i="1" dirty="0" smtClean="0">
              <a:solidFill>
                <a:schemeClr val="accent1">
                  <a:lumMod val="75000"/>
                </a:schemeClr>
              </a:solidFill>
              <a:latin typeface="Corbel" panose="020B0503020204020204" pitchFamily="34" charset="0"/>
            </a:endParaRPr>
          </a:p>
          <a:p>
            <a:pPr marL="342900" indent="-342900" algn="just">
              <a:buAutoNum type="arabicPeriod"/>
            </a:pPr>
            <a:r>
              <a:rPr lang="it-IT" dirty="0" smtClean="0">
                <a:solidFill>
                  <a:schemeClr val="accent1">
                    <a:lumMod val="75000"/>
                  </a:schemeClr>
                </a:solidFill>
                <a:latin typeface="Corbel" panose="020B0503020204020204" pitchFamily="34" charset="0"/>
              </a:rPr>
              <a:t>I </a:t>
            </a:r>
            <a:r>
              <a:rPr lang="it-IT" dirty="0">
                <a:solidFill>
                  <a:schemeClr val="accent1">
                    <a:lumMod val="75000"/>
                  </a:schemeClr>
                </a:solidFill>
                <a:latin typeface="Corbel" panose="020B0503020204020204" pitchFamily="34" charset="0"/>
              </a:rPr>
              <a:t>rapporti con i magistrati devono essere improntati a </a:t>
            </a:r>
            <a:r>
              <a:rPr lang="it-IT" b="1" dirty="0">
                <a:solidFill>
                  <a:srgbClr val="FF0000"/>
                </a:solidFill>
                <a:latin typeface="Corbel" panose="020B0503020204020204" pitchFamily="34" charset="0"/>
              </a:rPr>
              <a:t>dignità e a reciproco </a:t>
            </a:r>
            <a:r>
              <a:rPr lang="it-IT" b="1" dirty="0" smtClean="0">
                <a:solidFill>
                  <a:srgbClr val="FF0000"/>
                </a:solidFill>
                <a:latin typeface="Corbel" panose="020B0503020204020204" pitchFamily="34" charset="0"/>
              </a:rPr>
              <a:t>rispetto.</a:t>
            </a:r>
          </a:p>
          <a:p>
            <a:pPr marL="342900" indent="-342900" algn="just">
              <a:buAutoNum type="arabicPeriod"/>
            </a:pPr>
            <a:r>
              <a:rPr lang="it-IT" dirty="0" smtClean="0">
                <a:solidFill>
                  <a:schemeClr val="accent1">
                    <a:lumMod val="75000"/>
                  </a:schemeClr>
                </a:solidFill>
                <a:latin typeface="Corbel" panose="020B0503020204020204" pitchFamily="34" charset="0"/>
              </a:rPr>
              <a:t> </a:t>
            </a:r>
            <a:r>
              <a:rPr lang="it-IT" dirty="0">
                <a:solidFill>
                  <a:schemeClr val="accent1">
                    <a:lumMod val="75000"/>
                  </a:schemeClr>
                </a:solidFill>
                <a:latin typeface="Corbel" panose="020B0503020204020204" pitchFamily="34" charset="0"/>
              </a:rPr>
              <a:t>L’avvocato, salvo casi particolari, non deve interloquire con il giudice in merito al procedimento in corso senza la presenza del collega </a:t>
            </a:r>
            <a:r>
              <a:rPr lang="it-IT" dirty="0" smtClean="0">
                <a:solidFill>
                  <a:schemeClr val="accent1">
                    <a:lumMod val="75000"/>
                  </a:schemeClr>
                </a:solidFill>
                <a:latin typeface="Corbel" panose="020B0503020204020204" pitchFamily="34" charset="0"/>
              </a:rPr>
              <a:t>avversario.</a:t>
            </a:r>
          </a:p>
          <a:p>
            <a:pPr marL="342900" indent="-342900" algn="just">
              <a:buAutoNum type="arabicPeriod"/>
            </a:pPr>
            <a:r>
              <a:rPr lang="it-IT" dirty="0" smtClean="0">
                <a:solidFill>
                  <a:schemeClr val="accent1">
                    <a:lumMod val="75000"/>
                  </a:schemeClr>
                </a:solidFill>
                <a:latin typeface="Corbel" panose="020B0503020204020204" pitchFamily="34" charset="0"/>
              </a:rPr>
              <a:t> </a:t>
            </a:r>
            <a:r>
              <a:rPr lang="it-IT" dirty="0">
                <a:solidFill>
                  <a:schemeClr val="accent1">
                    <a:lumMod val="75000"/>
                  </a:schemeClr>
                </a:solidFill>
                <a:latin typeface="Corbel" panose="020B0503020204020204" pitchFamily="34" charset="0"/>
              </a:rPr>
              <a:t>L’avvocato chiamato a svolgere funzioni di magistrato onorario deve rispettare tutti gli obblighi inerenti a tali </a:t>
            </a:r>
            <a:r>
              <a:rPr lang="it-IT" dirty="0" smtClean="0">
                <a:solidFill>
                  <a:schemeClr val="accent1">
                    <a:lumMod val="75000"/>
                  </a:schemeClr>
                </a:solidFill>
                <a:latin typeface="Corbel" panose="020B0503020204020204" pitchFamily="34" charset="0"/>
              </a:rPr>
              <a:t>funzioni e </a:t>
            </a:r>
            <a:r>
              <a:rPr lang="it-IT" dirty="0">
                <a:solidFill>
                  <a:schemeClr val="accent1">
                    <a:lumMod val="75000"/>
                  </a:schemeClr>
                </a:solidFill>
                <a:latin typeface="Corbel" panose="020B0503020204020204" pitchFamily="34" charset="0"/>
              </a:rPr>
              <a:t>le norme sulle </a:t>
            </a:r>
            <a:r>
              <a:rPr lang="it-IT" dirty="0" smtClean="0">
                <a:solidFill>
                  <a:schemeClr val="accent1">
                    <a:lumMod val="75000"/>
                  </a:schemeClr>
                </a:solidFill>
                <a:latin typeface="Corbel" panose="020B0503020204020204" pitchFamily="34" charset="0"/>
              </a:rPr>
              <a:t>incompatibilità.</a:t>
            </a:r>
          </a:p>
          <a:p>
            <a:pPr marL="342900" indent="-342900" algn="just">
              <a:buAutoNum type="arabicPeriod"/>
            </a:pPr>
            <a:r>
              <a:rPr lang="it-IT" dirty="0" smtClean="0">
                <a:solidFill>
                  <a:schemeClr val="accent1">
                    <a:lumMod val="75000"/>
                  </a:schemeClr>
                </a:solidFill>
                <a:latin typeface="Corbel" panose="020B0503020204020204" pitchFamily="34" charset="0"/>
              </a:rPr>
              <a:t> </a:t>
            </a:r>
            <a:r>
              <a:rPr lang="it-IT" dirty="0">
                <a:solidFill>
                  <a:schemeClr val="accent1">
                    <a:lumMod val="75000"/>
                  </a:schemeClr>
                </a:solidFill>
                <a:latin typeface="Corbel" panose="020B0503020204020204" pitchFamily="34" charset="0"/>
              </a:rPr>
              <a:t>L’avvocato non deve approfittare di rapporti di amicizia, familiarità o confidenza con i magistrati per ottenere </a:t>
            </a:r>
            <a:r>
              <a:rPr lang="it-IT" u="sng" dirty="0">
                <a:solidFill>
                  <a:schemeClr val="accent1">
                    <a:lumMod val="75000"/>
                  </a:schemeClr>
                </a:solidFill>
                <a:latin typeface="Corbel" panose="020B0503020204020204" pitchFamily="34" charset="0"/>
              </a:rPr>
              <a:t>o richiedere </a:t>
            </a:r>
            <a:r>
              <a:rPr lang="it-IT" dirty="0">
                <a:solidFill>
                  <a:schemeClr val="accent1">
                    <a:lumMod val="75000"/>
                  </a:schemeClr>
                </a:solidFill>
                <a:latin typeface="Corbel" panose="020B0503020204020204" pitchFamily="34" charset="0"/>
              </a:rPr>
              <a:t>favori e preferenze</a:t>
            </a:r>
            <a:r>
              <a:rPr lang="it-IT" dirty="0" smtClean="0">
                <a:solidFill>
                  <a:schemeClr val="accent1">
                    <a:lumMod val="75000"/>
                  </a:schemeClr>
                </a:solidFill>
                <a:latin typeface="Corbel" panose="020B0503020204020204" pitchFamily="34" charset="0"/>
              </a:rPr>
              <a:t>, né ostentare l’esistenza di tali rapporti.</a:t>
            </a:r>
          </a:p>
          <a:p>
            <a:pPr marL="342900" indent="-342900" algn="just">
              <a:buAutoNum type="arabicPeriod"/>
            </a:pPr>
            <a:r>
              <a:rPr lang="it-IT" dirty="0" smtClean="0">
                <a:solidFill>
                  <a:schemeClr val="accent1">
                    <a:lumMod val="75000"/>
                  </a:schemeClr>
                </a:solidFill>
                <a:latin typeface="Corbel" panose="020B0503020204020204" pitchFamily="34" charset="0"/>
              </a:rPr>
              <a:t> </a:t>
            </a:r>
            <a:r>
              <a:rPr lang="it-IT" u="sng" dirty="0">
                <a:solidFill>
                  <a:schemeClr val="accent1">
                    <a:lumMod val="75000"/>
                  </a:schemeClr>
                </a:solidFill>
                <a:latin typeface="Corbel" panose="020B0503020204020204" pitchFamily="34" charset="0"/>
              </a:rPr>
              <a:t>L’avvocato componente </a:t>
            </a:r>
            <a:r>
              <a:rPr lang="it-IT" u="sng" dirty="0" smtClean="0">
                <a:solidFill>
                  <a:schemeClr val="accent1">
                    <a:lumMod val="75000"/>
                  </a:schemeClr>
                </a:solidFill>
                <a:latin typeface="Corbel" panose="020B0503020204020204" pitchFamily="34" charset="0"/>
              </a:rPr>
              <a:t>del Consiglio </a:t>
            </a:r>
            <a:r>
              <a:rPr lang="it-IT" u="sng" dirty="0">
                <a:solidFill>
                  <a:schemeClr val="accent1">
                    <a:lumMod val="75000"/>
                  </a:schemeClr>
                </a:solidFill>
                <a:latin typeface="Corbel" panose="020B0503020204020204" pitchFamily="34" charset="0"/>
              </a:rPr>
              <a:t>dell’Ordine non deve accettare incarichi giudiziari da parte dei magistrati del circondario, fatta eccezione per le nomine a difensore </a:t>
            </a:r>
            <a:r>
              <a:rPr lang="it-IT" u="sng" dirty="0" smtClean="0">
                <a:solidFill>
                  <a:schemeClr val="accent1">
                    <a:lumMod val="75000"/>
                  </a:schemeClr>
                </a:solidFill>
                <a:latin typeface="Corbel" panose="020B0503020204020204" pitchFamily="34" charset="0"/>
              </a:rPr>
              <a:t>d’ufficio.</a:t>
            </a:r>
          </a:p>
          <a:p>
            <a:pPr marL="342900" indent="-342900" algn="just">
              <a:buAutoNum type="arabicPeriod"/>
            </a:pPr>
            <a:r>
              <a:rPr lang="it-IT" dirty="0" smtClean="0">
                <a:solidFill>
                  <a:schemeClr val="accent1">
                    <a:lumMod val="75000"/>
                  </a:schemeClr>
                </a:solidFill>
                <a:latin typeface="Corbel" panose="020B0503020204020204" pitchFamily="34" charset="0"/>
              </a:rPr>
              <a:t>La </a:t>
            </a:r>
            <a:r>
              <a:rPr lang="it-IT" dirty="0">
                <a:solidFill>
                  <a:schemeClr val="accent1">
                    <a:lumMod val="75000"/>
                  </a:schemeClr>
                </a:solidFill>
                <a:latin typeface="Corbel" panose="020B0503020204020204" pitchFamily="34" charset="0"/>
              </a:rPr>
              <a:t>violazione dei doveri e divieti di cui ai precedenti commi comporta l’applicazione della sanzione disciplinare della </a:t>
            </a:r>
            <a:r>
              <a:rPr lang="it-IT" b="1" dirty="0">
                <a:solidFill>
                  <a:schemeClr val="accent1">
                    <a:lumMod val="75000"/>
                  </a:schemeClr>
                </a:solidFill>
                <a:latin typeface="Corbel" panose="020B0503020204020204" pitchFamily="34" charset="0"/>
              </a:rPr>
              <a:t>censura</a:t>
            </a:r>
            <a:r>
              <a:rPr lang="it-IT" dirty="0" smtClean="0">
                <a:solidFill>
                  <a:schemeClr val="accent1">
                    <a:lumMod val="75000"/>
                  </a:schemeClr>
                </a:solidFill>
                <a:latin typeface="Corbel" panose="020B0503020204020204" pitchFamily="34" charset="0"/>
              </a:rPr>
              <a:t>.</a:t>
            </a:r>
            <a:endParaRPr lang="it-IT" dirty="0">
              <a:solidFill>
                <a:schemeClr val="accent1">
                  <a:lumMod val="75000"/>
                </a:schemeClr>
              </a:solidFill>
              <a:latin typeface="Corbel" panose="020B0503020204020204" pitchFamily="34" charset="0"/>
            </a:endParaRPr>
          </a:p>
        </p:txBody>
      </p:sp>
      <p:sp>
        <p:nvSpPr>
          <p:cNvPr id="3" name="Rettangolo 2"/>
          <p:cNvSpPr/>
          <p:nvPr/>
        </p:nvSpPr>
        <p:spPr>
          <a:xfrm>
            <a:off x="2547259" y="164701"/>
            <a:ext cx="6347149" cy="24492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 name="Rettangolo 3"/>
          <p:cNvSpPr/>
          <p:nvPr/>
        </p:nvSpPr>
        <p:spPr>
          <a:xfrm>
            <a:off x="209938" y="6408106"/>
            <a:ext cx="7221994" cy="11896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5" name="Picture 2" descr="cid:image002.jpg@01D0DE70.611D2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24" y="339996"/>
            <a:ext cx="2580681" cy="4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7484851" y="6302151"/>
            <a:ext cx="1409557" cy="253916"/>
          </a:xfrm>
          <a:prstGeom prst="rect">
            <a:avLst/>
          </a:prstGeom>
        </p:spPr>
        <p:txBody>
          <a:bodyPr wrap="square">
            <a:spAutoFit/>
          </a:bodyPr>
          <a:lstStyle/>
          <a:p>
            <a:r>
              <a:rPr lang="it-IT" sz="1050" b="1" dirty="0">
                <a:solidFill>
                  <a:schemeClr val="accent2">
                    <a:lumMod val="50000"/>
                  </a:schemeClr>
                </a:solidFill>
              </a:rPr>
              <a:t>Avv. Patrizia Corona</a:t>
            </a:r>
          </a:p>
        </p:txBody>
      </p:sp>
    </p:spTree>
    <p:extLst>
      <p:ext uri="{BB962C8B-B14F-4D97-AF65-F5344CB8AC3E}">
        <p14:creationId xmlns:p14="http://schemas.microsoft.com/office/powerpoint/2010/main" val="3645630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4561</TotalTime>
  <Words>1212</Words>
  <Application>Microsoft Office PowerPoint</Application>
  <PresentationFormat>Presentazione su schermo (4:3)</PresentationFormat>
  <Paragraphs>149</Paragraphs>
  <Slides>18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Calibri</vt:lpstr>
      <vt:lpstr>Calibri Light</vt:lpstr>
      <vt:lpstr>Corbel</vt:lpstr>
      <vt:lpstr>Helvetica</vt:lpstr>
      <vt:lpstr>Times New Roman</vt:lpstr>
      <vt:lpstr>Wingdings</vt:lpstr>
      <vt:lpstr>Tema di Office</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Esperienze dal territorio  Monica Baggia  del COA di Trento  Federico d’Anneo  della Fondazione Forense Ferrarese       Mauro Cortopassi   della Fondazione Scuola Forense Alto Tirreno</dc:title>
  <dc:creator>carla broccardo</dc:creator>
  <cp:lastModifiedBy>Avv. Patrizia Corona</cp:lastModifiedBy>
  <cp:revision>187</cp:revision>
  <dcterms:created xsi:type="dcterms:W3CDTF">2013-04-17T06:28:55Z</dcterms:created>
  <dcterms:modified xsi:type="dcterms:W3CDTF">2016-04-08T10:12:46Z</dcterms:modified>
</cp:coreProperties>
</file>